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52"/>
  </p:notesMasterIdLst>
  <p:handoutMasterIdLst>
    <p:handoutMasterId r:id="rId53"/>
  </p:handoutMasterIdLst>
  <p:sldIdLst>
    <p:sldId id="2333" r:id="rId2"/>
    <p:sldId id="2352" r:id="rId3"/>
    <p:sldId id="2341" r:id="rId4"/>
    <p:sldId id="2450" r:id="rId5"/>
    <p:sldId id="2452" r:id="rId6"/>
    <p:sldId id="2453" r:id="rId7"/>
    <p:sldId id="2451" r:id="rId8"/>
    <p:sldId id="2454" r:id="rId9"/>
    <p:sldId id="2455" r:id="rId10"/>
    <p:sldId id="2456" r:id="rId11"/>
    <p:sldId id="2457" r:id="rId12"/>
    <p:sldId id="2458" r:id="rId13"/>
    <p:sldId id="2459" r:id="rId14"/>
    <p:sldId id="2462" r:id="rId15"/>
    <p:sldId id="2463" r:id="rId16"/>
    <p:sldId id="2465" r:id="rId17"/>
    <p:sldId id="2466" r:id="rId18"/>
    <p:sldId id="2464" r:id="rId19"/>
    <p:sldId id="2468" r:id="rId20"/>
    <p:sldId id="2467" r:id="rId21"/>
    <p:sldId id="2469" r:id="rId22"/>
    <p:sldId id="2470" r:id="rId23"/>
    <p:sldId id="2471" r:id="rId24"/>
    <p:sldId id="2472" r:id="rId25"/>
    <p:sldId id="2460" r:id="rId26"/>
    <p:sldId id="2473" r:id="rId27"/>
    <p:sldId id="2478" r:id="rId28"/>
    <p:sldId id="2479" r:id="rId29"/>
    <p:sldId id="2461" r:id="rId30"/>
    <p:sldId id="2481" r:id="rId31"/>
    <p:sldId id="2482" r:id="rId32"/>
    <p:sldId id="2483" r:id="rId33"/>
    <p:sldId id="2484" r:id="rId34"/>
    <p:sldId id="2485" r:id="rId35"/>
    <p:sldId id="2486" r:id="rId36"/>
    <p:sldId id="2487" r:id="rId37"/>
    <p:sldId id="2488" r:id="rId38"/>
    <p:sldId id="2489" r:id="rId39"/>
    <p:sldId id="2490" r:id="rId40"/>
    <p:sldId id="2491" r:id="rId41"/>
    <p:sldId id="2492" r:id="rId42"/>
    <p:sldId id="2493" r:id="rId43"/>
    <p:sldId id="2480" r:id="rId44"/>
    <p:sldId id="2494" r:id="rId45"/>
    <p:sldId id="2495" r:id="rId46"/>
    <p:sldId id="2496" r:id="rId47"/>
    <p:sldId id="2497" r:id="rId48"/>
    <p:sldId id="2498" r:id="rId49"/>
    <p:sldId id="2499" r:id="rId50"/>
    <p:sldId id="2420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  <a:srgbClr val="F06436"/>
    <a:srgbClr val="52AEE1"/>
    <a:srgbClr val="4285F4"/>
    <a:srgbClr val="43B0A0"/>
    <a:srgbClr val="4BB0A0"/>
    <a:srgbClr val="F89074"/>
    <a:srgbClr val="72B9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48" autoAdjust="0"/>
    <p:restoredTop sz="50000" autoAdjust="0"/>
  </p:normalViewPr>
  <p:slideViewPr>
    <p:cSldViewPr snapToGrid="0" showGuides="1">
      <p:cViewPr varScale="1">
        <p:scale>
          <a:sx n="87" d="100"/>
          <a:sy n="87" d="100"/>
        </p:scale>
        <p:origin x="-792" y="-82"/>
      </p:cViewPr>
      <p:guideLst>
        <p:guide orient="horz" pos="2160"/>
        <p:guide orient="horz" pos="2296"/>
        <p:guide orient="horz" pos="2727"/>
        <p:guide pos="3840"/>
        <p:guide pos="3985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2020-05-10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2020-05-10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0;p2">
            <a:extLst>
              <a:ext uri="{FF2B5EF4-FFF2-40B4-BE49-F238E27FC236}">
                <a16:creationId xmlns:a16="http://schemas.microsoft.com/office/drawing/2014/main" xmlns="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2;p2">
            <a:extLst>
              <a:ext uri="{FF2B5EF4-FFF2-40B4-BE49-F238E27FC236}">
                <a16:creationId xmlns:a16="http://schemas.microsoft.com/office/drawing/2014/main" xmlns="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3;p2">
            <a:extLst>
              <a:ext uri="{FF2B5EF4-FFF2-40B4-BE49-F238E27FC236}">
                <a16:creationId xmlns:a16="http://schemas.microsoft.com/office/drawing/2014/main" xmlns="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20" name="Google Shape;14;p2">
            <a:extLst>
              <a:ext uri="{FF2B5EF4-FFF2-40B4-BE49-F238E27FC236}">
                <a16:creationId xmlns:a16="http://schemas.microsoft.com/office/drawing/2014/main" xmlns="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21" name="Google Shape;183;p28">
            <a:extLst>
              <a:ext uri="{FF2B5EF4-FFF2-40B4-BE49-F238E27FC236}">
                <a16:creationId xmlns:a16="http://schemas.microsoft.com/office/drawing/2014/main" xmlns="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:a16="http://schemas.microsoft.com/office/drawing/2014/main" xmlns="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Google Shape;10;p2">
            <a:extLst>
              <a:ext uri="{FF2B5EF4-FFF2-40B4-BE49-F238E27FC236}">
                <a16:creationId xmlns:a16="http://schemas.microsoft.com/office/drawing/2014/main" xmlns="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:a16="http://schemas.microsoft.com/office/drawing/2014/main" xmlns="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8" name="Google Shape;11531;p73">
              <a:extLst>
                <a:ext uri="{FF2B5EF4-FFF2-40B4-BE49-F238E27FC236}">
                  <a16:creationId xmlns:a16="http://schemas.microsoft.com/office/drawing/2014/main" xmlns="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2;p73">
              <a:extLst>
                <a:ext uri="{FF2B5EF4-FFF2-40B4-BE49-F238E27FC236}">
                  <a16:creationId xmlns:a16="http://schemas.microsoft.com/office/drawing/2014/main" xmlns="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3;p73">
              <a:extLst>
                <a:ext uri="{FF2B5EF4-FFF2-40B4-BE49-F238E27FC236}">
                  <a16:creationId xmlns:a16="http://schemas.microsoft.com/office/drawing/2014/main" xmlns="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534;p73">
              <a:extLst>
                <a:ext uri="{FF2B5EF4-FFF2-40B4-BE49-F238E27FC236}">
                  <a16:creationId xmlns:a16="http://schemas.microsoft.com/office/drawing/2014/main" xmlns="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5;p73">
              <a:extLst>
                <a:ext uri="{FF2B5EF4-FFF2-40B4-BE49-F238E27FC236}">
                  <a16:creationId xmlns:a16="http://schemas.microsoft.com/office/drawing/2014/main" xmlns="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6;p73">
              <a:extLst>
                <a:ext uri="{FF2B5EF4-FFF2-40B4-BE49-F238E27FC236}">
                  <a16:creationId xmlns:a16="http://schemas.microsoft.com/office/drawing/2014/main" xmlns="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제목 24">
            <a:extLst>
              <a:ext uri="{FF2B5EF4-FFF2-40B4-BE49-F238E27FC236}">
                <a16:creationId xmlns:a16="http://schemas.microsoft.com/office/drawing/2014/main" xmlns="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Google Shape;12;p2">
            <a:extLst>
              <a:ext uri="{FF2B5EF4-FFF2-40B4-BE49-F238E27FC236}">
                <a16:creationId xmlns:a16="http://schemas.microsoft.com/office/drawing/2014/main" xmlns="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xmlns="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1530;p73">
            <a:extLst>
              <a:ext uri="{FF2B5EF4-FFF2-40B4-BE49-F238E27FC236}">
                <a16:creationId xmlns:a16="http://schemas.microsoft.com/office/drawing/2014/main" xmlns="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9" name="Google Shape;11531;p73">
              <a:extLst>
                <a:ext uri="{FF2B5EF4-FFF2-40B4-BE49-F238E27FC236}">
                  <a16:creationId xmlns:a16="http://schemas.microsoft.com/office/drawing/2014/main" xmlns="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32;p73">
              <a:extLst>
                <a:ext uri="{FF2B5EF4-FFF2-40B4-BE49-F238E27FC236}">
                  <a16:creationId xmlns:a16="http://schemas.microsoft.com/office/drawing/2014/main" xmlns="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3;p73">
              <a:extLst>
                <a:ext uri="{FF2B5EF4-FFF2-40B4-BE49-F238E27FC236}">
                  <a16:creationId xmlns:a16="http://schemas.microsoft.com/office/drawing/2014/main" xmlns="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4;p73">
              <a:extLst>
                <a:ext uri="{FF2B5EF4-FFF2-40B4-BE49-F238E27FC236}">
                  <a16:creationId xmlns:a16="http://schemas.microsoft.com/office/drawing/2014/main" xmlns="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5;p73">
              <a:extLst>
                <a:ext uri="{FF2B5EF4-FFF2-40B4-BE49-F238E27FC236}">
                  <a16:creationId xmlns:a16="http://schemas.microsoft.com/office/drawing/2014/main" xmlns="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6;p73">
              <a:extLst>
                <a:ext uri="{FF2B5EF4-FFF2-40B4-BE49-F238E27FC236}">
                  <a16:creationId xmlns:a16="http://schemas.microsoft.com/office/drawing/2014/main" xmlns="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:a16="http://schemas.microsoft.com/office/drawing/2014/main" xmlns="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:a16="http://schemas.microsoft.com/office/drawing/2014/main" xmlns="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xmlns="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2" name="바닥글 개체 틀 36">
            <a:extLst>
              <a:ext uri="{FF2B5EF4-FFF2-40B4-BE49-F238E27FC236}">
                <a16:creationId xmlns:a16="http://schemas.microsoft.com/office/drawing/2014/main" xmlns="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 smtClean="0"/>
              <a:t>〉 〉 </a:t>
            </a:r>
            <a:r>
              <a:rPr lang="ko-KR" altLang="en-US" dirty="0" smtClean="0"/>
              <a:t>이것이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이다</a:t>
            </a:r>
            <a:endParaRPr lang="ko-KR" altLang="en-US" dirty="0"/>
          </a:p>
        </p:txBody>
      </p:sp>
      <p:sp>
        <p:nvSpPr>
          <p:cNvPr id="40" name="제목 24">
            <a:extLst>
              <a:ext uri="{FF2B5EF4-FFF2-40B4-BE49-F238E27FC236}">
                <a16:creationId xmlns:a16="http://schemas.microsoft.com/office/drawing/2014/main" xmlns="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xmlns="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xmlns="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xmlns="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xmlns="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xmlns="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4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9" name="바닥글 개체 틀 36">
            <a:extLst>
              <a:ext uri="{FF2B5EF4-FFF2-40B4-BE49-F238E27FC236}">
                <a16:creationId xmlns:a16="http://schemas.microsoft.com/office/drawing/2014/main" xmlns="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 smtClean="0"/>
              <a:t>〉 〉 </a:t>
            </a:r>
            <a:r>
              <a:rPr lang="ko-KR" altLang="en-US" dirty="0" smtClean="0"/>
              <a:t>이것이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이다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0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 smtClean="0"/>
              <a:t>〉 〉 </a:t>
            </a:r>
            <a:r>
              <a:rPr lang="ko-KR" altLang="en-US" dirty="0" smtClean="0"/>
              <a:t>이것이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이다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90" r:id="rId5"/>
    <p:sldLayoutId id="2147483686" r:id="rId6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afe.naver.com/thisisMySQL/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xmlns="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7330403" cy="3591827"/>
          </a:xfrm>
        </p:spPr>
        <p:txBody>
          <a:bodyPr/>
          <a:lstStyle/>
          <a:p>
            <a:r>
              <a:rPr lang="ko-KR" altLang="en-US" dirty="0" smtClean="0"/>
              <a:t>이것이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이다</a:t>
            </a:r>
            <a:endParaRPr lang="ko-KR" alt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xmlns="" id="{53F71AE8-5B44-374B-BBDF-875DE0842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저자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우재남</a:t>
            </a:r>
            <a:endParaRPr lang="en-US" altLang="ko-KR" dirty="0"/>
          </a:p>
        </p:txBody>
      </p:sp>
      <p:sp>
        <p:nvSpPr>
          <p:cNvPr id="7" name="Google Shape;1312;p63">
            <a:extLst>
              <a:ext uri="{FF2B5EF4-FFF2-40B4-BE49-F238E27FC236}">
                <a16:creationId xmlns:a16="http://schemas.microsoft.com/office/drawing/2014/main" xmlns="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D241BC3-2D2C-354F-BE20-6B615EF877A6}"/>
              </a:ext>
            </a:extLst>
          </p:cNvPr>
          <p:cNvSpPr txBox="1"/>
          <p:nvPr/>
        </p:nvSpPr>
        <p:spPr>
          <a:xfrm>
            <a:off x="1003855" y="843918"/>
            <a:ext cx="881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Chapter </a:t>
            </a:r>
            <a:r>
              <a:rPr lang="en-US" dirty="0" smtClean="0"/>
              <a:t>14: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과 공간 데이터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244" y="1274794"/>
            <a:ext cx="2895270" cy="371923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8431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/>
              <a:t>기존의 공간 데이터의 관리 </a:t>
            </a:r>
            <a:r>
              <a:rPr lang="ko-KR" altLang="en-US" sz="2200" b="1" dirty="0" smtClean="0"/>
              <a:t>방식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MySQL 5.0 </a:t>
            </a:r>
            <a:r>
              <a:rPr lang="ko-KR" altLang="en-US" sz="2200" dirty="0" smtClean="0"/>
              <a:t>이</a:t>
            </a:r>
            <a:r>
              <a:rPr lang="ko-KR" altLang="en-US" sz="2200" dirty="0"/>
              <a:t>전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>
                <a:solidFill>
                  <a:prstClr val="black"/>
                </a:solidFill>
              </a:rPr>
              <a:t>수치지도상에 표현되는 개체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>
                <a:solidFill>
                  <a:prstClr val="black"/>
                </a:solidFill>
              </a:rPr>
              <a:t>강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건물 등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r>
              <a:rPr lang="ko-KR" altLang="en-US" dirty="0">
                <a:solidFill>
                  <a:prstClr val="black"/>
                </a:solidFill>
              </a:rPr>
              <a:t>를 저장할 수 없었음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en-US" altLang="ko-KR" dirty="0" smtClean="0">
                <a:solidFill>
                  <a:prstClr val="black"/>
                </a:solidFill>
              </a:rPr>
              <a:t>LONGBLOB </a:t>
            </a:r>
            <a:r>
              <a:rPr lang="ko-KR" altLang="en-US" dirty="0">
                <a:solidFill>
                  <a:prstClr val="black"/>
                </a:solidFill>
              </a:rPr>
              <a:t>데이터 형식에 저장이 가능했으나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그 내부의 개체들을 각각 행 데이터로 저장할 수는 없었다는 </a:t>
            </a:r>
            <a:r>
              <a:rPr lang="ko-KR" altLang="en-US" dirty="0" smtClean="0">
                <a:solidFill>
                  <a:prstClr val="black"/>
                </a:solidFill>
              </a:rPr>
              <a:t>의미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>
                <a:solidFill>
                  <a:prstClr val="black"/>
                </a:solidFill>
              </a:rPr>
              <a:t>외부의 파일로 별도로 </a:t>
            </a:r>
            <a:r>
              <a:rPr lang="ko-KR" altLang="en-US" dirty="0" smtClean="0">
                <a:solidFill>
                  <a:prstClr val="black"/>
                </a:solidFill>
              </a:rPr>
              <a:t>존재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응용 </a:t>
            </a:r>
            <a:r>
              <a:rPr lang="ko-KR" altLang="en-US" dirty="0">
                <a:solidFill>
                  <a:prstClr val="black"/>
                </a:solidFill>
              </a:rPr>
              <a:t>프로그램에서는 </a:t>
            </a:r>
            <a:r>
              <a:rPr lang="en-US" altLang="ko-KR" dirty="0">
                <a:solidFill>
                  <a:prstClr val="black"/>
                </a:solidFill>
              </a:rPr>
              <a:t>DB</a:t>
            </a:r>
            <a:r>
              <a:rPr lang="ko-KR" altLang="en-US" dirty="0">
                <a:solidFill>
                  <a:prstClr val="black"/>
                </a:solidFill>
              </a:rPr>
              <a:t>의 내용과 파일의 </a:t>
            </a:r>
            <a:r>
              <a:rPr lang="ko-KR" altLang="en-US" dirty="0" smtClean="0">
                <a:solidFill>
                  <a:prstClr val="black"/>
                </a:solidFill>
              </a:rPr>
              <a:t>내용 별도 처리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MySQL</a:t>
            </a:r>
            <a:r>
              <a:rPr lang="ko-KR" altLang="en-US" dirty="0" smtClean="0"/>
              <a:t>에서 공간 데이터의 저장</a:t>
            </a:r>
            <a:endParaRPr lang="x-none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931" y="3768360"/>
            <a:ext cx="9351727" cy="2773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3082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/>
              <a:t>기존의 공간 데이터의 관리 </a:t>
            </a:r>
            <a:r>
              <a:rPr lang="ko-KR" altLang="en-US" sz="2200" b="1" dirty="0" smtClean="0"/>
              <a:t>방식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MySQL 5.0 </a:t>
            </a:r>
            <a:r>
              <a:rPr lang="ko-KR" altLang="en-US" sz="2200" dirty="0" smtClean="0"/>
              <a:t>이전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MySQL</a:t>
            </a:r>
            <a:r>
              <a:rPr lang="ko-KR" altLang="en-US" dirty="0" smtClean="0"/>
              <a:t>에서 공간 데이터의 저장</a:t>
            </a:r>
            <a:endParaRPr lang="x-none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427" y="1808529"/>
            <a:ext cx="6644419" cy="4978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290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/>
              <a:t>MySQL</a:t>
            </a:r>
            <a:r>
              <a:rPr lang="ko-KR" altLang="en-US" sz="2200" b="1" dirty="0"/>
              <a:t>의 공간 데이터의 관리 </a:t>
            </a:r>
            <a:r>
              <a:rPr lang="ko-KR" altLang="en-US" sz="2200" b="1" dirty="0" smtClean="0"/>
              <a:t>방식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MySQL 5.0 </a:t>
            </a:r>
            <a:r>
              <a:rPr lang="ko-KR" altLang="en-US" sz="2200" dirty="0" smtClean="0"/>
              <a:t>이후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MySQL</a:t>
            </a:r>
            <a:r>
              <a:rPr lang="ko-KR" altLang="en-US" dirty="0" smtClean="0"/>
              <a:t>에서 공간 데이터의 저장</a:t>
            </a:r>
            <a:endParaRPr lang="x-none" dirty="0"/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541" y="1793265"/>
            <a:ext cx="7841029" cy="4958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7673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/>
              <a:t>MySQL</a:t>
            </a:r>
            <a:r>
              <a:rPr lang="ko-KR" altLang="en-US" sz="2200" b="1" dirty="0"/>
              <a:t>의 공간 데이터의 관리 </a:t>
            </a:r>
            <a:r>
              <a:rPr lang="ko-KR" altLang="en-US" sz="2200" b="1" dirty="0" smtClean="0"/>
              <a:t>방식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MySQL 5.0 </a:t>
            </a:r>
            <a:r>
              <a:rPr lang="ko-KR" altLang="en-US" sz="2200" dirty="0" smtClean="0"/>
              <a:t>이후</a:t>
            </a:r>
            <a:endParaRPr lang="en-US" altLang="ko-KR" sz="2200" dirty="0" smtClean="0"/>
          </a:p>
          <a:p>
            <a:pPr lvl="1"/>
            <a:r>
              <a:rPr lang="en-US" altLang="ko-KR" dirty="0" smtClean="0">
                <a:solidFill>
                  <a:prstClr val="black"/>
                </a:solidFill>
              </a:rPr>
              <a:t>Geometry </a:t>
            </a:r>
            <a:r>
              <a:rPr lang="ko-KR" altLang="en-US" dirty="0" smtClean="0">
                <a:solidFill>
                  <a:prstClr val="black"/>
                </a:solidFill>
              </a:rPr>
              <a:t>데이터 타입 제공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개체 하나하나를 행 데이터로 취급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하천이름을 저장하기 위해 </a:t>
            </a:r>
            <a:r>
              <a:rPr lang="en-US" altLang="ko-KR" dirty="0" smtClean="0">
                <a:solidFill>
                  <a:prstClr val="black"/>
                </a:solidFill>
              </a:rPr>
              <a:t>CHAR </a:t>
            </a:r>
            <a:r>
              <a:rPr lang="ko-KR" altLang="en-US" dirty="0" smtClean="0">
                <a:solidFill>
                  <a:prstClr val="black"/>
                </a:solidFill>
              </a:rPr>
              <a:t>데이터 형식 열 생성 </a:t>
            </a:r>
            <a:r>
              <a:rPr lang="en-US" altLang="ko-KR" dirty="0" smtClean="0">
                <a:solidFill>
                  <a:prstClr val="black"/>
                </a:solidFill>
              </a:rPr>
              <a:t>– </a:t>
            </a:r>
            <a:r>
              <a:rPr lang="ko-KR" altLang="en-US" dirty="0" smtClean="0">
                <a:solidFill>
                  <a:prstClr val="black"/>
                </a:solidFill>
              </a:rPr>
              <a:t>실제 데이터 입력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공간 데이터도 </a:t>
            </a:r>
            <a:r>
              <a:rPr lang="en-US" altLang="ko-KR" dirty="0" smtClean="0">
                <a:solidFill>
                  <a:prstClr val="black"/>
                </a:solidFill>
              </a:rPr>
              <a:t>GEOMETRY </a:t>
            </a:r>
            <a:r>
              <a:rPr lang="ko-KR" altLang="en-US" dirty="0" smtClean="0">
                <a:solidFill>
                  <a:prstClr val="black"/>
                </a:solidFill>
              </a:rPr>
              <a:t>데이터 형식 열 생성 </a:t>
            </a:r>
            <a:r>
              <a:rPr lang="en-US" altLang="ko-KR" dirty="0" smtClean="0">
                <a:solidFill>
                  <a:prstClr val="black"/>
                </a:solidFill>
              </a:rPr>
              <a:t>– </a:t>
            </a:r>
            <a:r>
              <a:rPr lang="ko-KR" altLang="en-US" dirty="0" smtClean="0">
                <a:solidFill>
                  <a:prstClr val="black"/>
                </a:solidFill>
              </a:rPr>
              <a:t>하천의 개체</a:t>
            </a:r>
            <a:r>
              <a:rPr lang="en-US" altLang="ko-KR" dirty="0" smtClean="0">
                <a:solidFill>
                  <a:prstClr val="black"/>
                </a:solidFill>
              </a:rPr>
              <a:t>(Line</a:t>
            </a:r>
            <a:r>
              <a:rPr lang="ko-KR" altLang="en-US" dirty="0" smtClean="0">
                <a:solidFill>
                  <a:prstClr val="black"/>
                </a:solidFill>
              </a:rPr>
              <a:t>의 </a:t>
            </a:r>
            <a:r>
              <a:rPr lang="ko-KR" altLang="en-US" dirty="0" err="1" smtClean="0">
                <a:solidFill>
                  <a:prstClr val="black"/>
                </a:solidFill>
              </a:rPr>
              <a:t>자표</a:t>
            </a:r>
            <a:r>
              <a:rPr lang="ko-KR" altLang="en-US" dirty="0" smtClean="0">
                <a:solidFill>
                  <a:prstClr val="black"/>
                </a:solidFill>
              </a:rPr>
              <a:t> 값들</a:t>
            </a:r>
            <a:r>
              <a:rPr lang="en-US" altLang="ko-KR" dirty="0" smtClean="0">
                <a:solidFill>
                  <a:prstClr val="black"/>
                </a:solidFill>
              </a:rPr>
              <a:t>) </a:t>
            </a:r>
            <a:r>
              <a:rPr lang="ko-KR" altLang="en-US" dirty="0" smtClean="0">
                <a:solidFill>
                  <a:prstClr val="black"/>
                </a:solidFill>
              </a:rPr>
              <a:t>입력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공간 쿼리 가능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en-US" altLang="ko-KR" dirty="0">
                <a:solidFill>
                  <a:prstClr val="black"/>
                </a:solidFill>
              </a:rPr>
              <a:t>SELECT </a:t>
            </a:r>
            <a:r>
              <a:rPr lang="ko-KR" altLang="en-US" dirty="0">
                <a:solidFill>
                  <a:prstClr val="black"/>
                </a:solidFill>
              </a:rPr>
              <a:t>하천이름 </a:t>
            </a:r>
            <a:r>
              <a:rPr lang="en-US" altLang="ko-KR" dirty="0">
                <a:solidFill>
                  <a:prstClr val="black"/>
                </a:solidFill>
              </a:rPr>
              <a:t>FROM </a:t>
            </a:r>
            <a:r>
              <a:rPr lang="ko-KR" altLang="en-US" dirty="0">
                <a:solidFill>
                  <a:prstClr val="black"/>
                </a:solidFill>
              </a:rPr>
              <a:t>하천테이블 </a:t>
            </a:r>
            <a:r>
              <a:rPr lang="en-US" altLang="ko-KR" dirty="0">
                <a:solidFill>
                  <a:prstClr val="black"/>
                </a:solidFill>
              </a:rPr>
              <a:t>WHERE </a:t>
            </a:r>
            <a:r>
              <a:rPr lang="ko-KR" altLang="en-US" dirty="0">
                <a:solidFill>
                  <a:prstClr val="black"/>
                </a:solidFill>
              </a:rPr>
              <a:t>하천길이 </a:t>
            </a:r>
            <a:r>
              <a:rPr lang="en-US" altLang="ko-KR" dirty="0">
                <a:solidFill>
                  <a:prstClr val="black"/>
                </a:solidFill>
              </a:rPr>
              <a:t>&gt; 10KM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“</a:t>
            </a:r>
            <a:r>
              <a:rPr lang="ko-KR" altLang="en-US" dirty="0">
                <a:solidFill>
                  <a:prstClr val="black"/>
                </a:solidFill>
              </a:rPr>
              <a:t>현재 하천에서 </a:t>
            </a:r>
            <a:r>
              <a:rPr lang="en-US" altLang="ko-KR" dirty="0">
                <a:solidFill>
                  <a:prstClr val="black"/>
                </a:solidFill>
              </a:rPr>
              <a:t>100M </a:t>
            </a:r>
            <a:r>
              <a:rPr lang="ko-KR" altLang="en-US" dirty="0">
                <a:solidFill>
                  <a:prstClr val="black"/>
                </a:solidFill>
              </a:rPr>
              <a:t>이내에 인접한 상점들의 목록을 </a:t>
            </a:r>
            <a:r>
              <a:rPr lang="ko-KR" altLang="en-US" dirty="0" smtClean="0">
                <a:solidFill>
                  <a:prstClr val="black"/>
                </a:solidFill>
              </a:rPr>
              <a:t>출력하라”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</a:p>
          <a:p>
            <a:pPr lvl="2"/>
            <a:r>
              <a:rPr lang="en-US" altLang="ko-KR" dirty="0" smtClean="0">
                <a:solidFill>
                  <a:prstClr val="black"/>
                </a:solidFill>
              </a:rPr>
              <a:t>“</a:t>
            </a:r>
            <a:r>
              <a:rPr lang="en-US" altLang="ko-KR" dirty="0">
                <a:solidFill>
                  <a:prstClr val="black"/>
                </a:solidFill>
              </a:rPr>
              <a:t>A</a:t>
            </a:r>
            <a:r>
              <a:rPr lang="ko-KR" altLang="en-US" dirty="0">
                <a:solidFill>
                  <a:prstClr val="black"/>
                </a:solidFill>
              </a:rPr>
              <a:t>상점에서 </a:t>
            </a:r>
            <a:r>
              <a:rPr lang="en-US" altLang="ko-KR" dirty="0">
                <a:solidFill>
                  <a:prstClr val="black"/>
                </a:solidFill>
              </a:rPr>
              <a:t>1KM </a:t>
            </a:r>
            <a:r>
              <a:rPr lang="ko-KR" altLang="en-US" dirty="0">
                <a:solidFill>
                  <a:prstClr val="black"/>
                </a:solidFill>
              </a:rPr>
              <a:t>안에 있는 아파트의 목록과 위치를 출력하라</a:t>
            </a:r>
            <a:r>
              <a:rPr lang="ko-KR" altLang="en-US" dirty="0" smtClean="0">
                <a:solidFill>
                  <a:prstClr val="black"/>
                </a:solidFill>
              </a:rPr>
              <a:t>”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en-US" altLang="ko-KR" dirty="0" smtClean="0">
                <a:solidFill>
                  <a:prstClr val="black"/>
                </a:solidFill>
              </a:rPr>
              <a:t>MySQL</a:t>
            </a:r>
            <a:r>
              <a:rPr lang="ko-KR" altLang="en-US" dirty="0" smtClean="0">
                <a:solidFill>
                  <a:prstClr val="black"/>
                </a:solidFill>
              </a:rPr>
              <a:t>에서 제공하는 기능 활용하여 </a:t>
            </a:r>
            <a:r>
              <a:rPr lang="en-US" altLang="ko-KR" dirty="0" smtClean="0">
                <a:solidFill>
                  <a:prstClr val="black"/>
                </a:solidFill>
              </a:rPr>
              <a:t>GIS </a:t>
            </a:r>
            <a:r>
              <a:rPr lang="ko-KR" altLang="en-US" dirty="0" smtClean="0">
                <a:solidFill>
                  <a:prstClr val="black"/>
                </a:solidFill>
              </a:rPr>
              <a:t>소프트웨어 없이도 가능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공간 데이터 형식의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사용법 실습 </a:t>
            </a:r>
            <a:r>
              <a:rPr lang="en-US" altLang="ko-KR" dirty="0" smtClean="0">
                <a:solidFill>
                  <a:prstClr val="black"/>
                </a:solidFill>
              </a:rPr>
              <a:t>(P. 577 ~ 582)</a:t>
            </a:r>
            <a:endParaRPr lang="en-US" altLang="ko-KR" dirty="0">
              <a:solidFill>
                <a:prstClr val="black"/>
              </a:solidFill>
            </a:endParaRPr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MySQL</a:t>
            </a:r>
            <a:r>
              <a:rPr lang="ko-KR" altLang="en-US" dirty="0" smtClean="0"/>
              <a:t>에서 공간 데이터의 저장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38904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/>
              <a:t>MySQL</a:t>
            </a:r>
            <a:r>
              <a:rPr lang="ko-KR" altLang="en-US" sz="2200" b="1" dirty="0"/>
              <a:t>의 공간 데이터의 관리 </a:t>
            </a:r>
            <a:r>
              <a:rPr lang="ko-KR" altLang="en-US" sz="2200" b="1" dirty="0" smtClean="0"/>
              <a:t>방식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/>
              <a:t>공간 데이터 형식의 사용법 </a:t>
            </a:r>
            <a:r>
              <a:rPr lang="ko-KR" altLang="en-US" sz="2200" dirty="0" smtClean="0"/>
              <a:t>실습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연습용 데이터베이스 생성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하천</a:t>
            </a:r>
            <a:r>
              <a:rPr lang="en-US" altLang="ko-KR" dirty="0" smtClean="0">
                <a:solidFill>
                  <a:prstClr val="black"/>
                </a:solidFill>
              </a:rPr>
              <a:t>(Stream)</a:t>
            </a:r>
            <a:r>
              <a:rPr lang="ko-KR" altLang="en-US" dirty="0" smtClean="0">
                <a:solidFill>
                  <a:prstClr val="black"/>
                </a:solidFill>
              </a:rPr>
              <a:t>을 입력할 테이블 생성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MySQL</a:t>
            </a:r>
            <a:r>
              <a:rPr lang="ko-KR" altLang="en-US" dirty="0" smtClean="0"/>
              <a:t>에서 공간 데이터의 저장</a:t>
            </a:r>
            <a:endParaRPr lang="x-non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559" y="2213342"/>
            <a:ext cx="4168775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559" y="3815067"/>
            <a:ext cx="5997575" cy="2005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090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/>
              <a:t>MySQL</a:t>
            </a:r>
            <a:r>
              <a:rPr lang="ko-KR" altLang="en-US" sz="2200" b="1" dirty="0"/>
              <a:t>의 공간 데이터의 관리 </a:t>
            </a:r>
            <a:r>
              <a:rPr lang="ko-KR" altLang="en-US" sz="2200" b="1" dirty="0" smtClean="0"/>
              <a:t>방식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/>
              <a:t>공간 데이터 형식의 사용법 </a:t>
            </a:r>
            <a:r>
              <a:rPr lang="ko-KR" altLang="en-US" sz="2200" dirty="0" smtClean="0"/>
              <a:t>실습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하천 데이터 입력</a:t>
            </a:r>
            <a:endParaRPr lang="en-US" altLang="ko-KR" dirty="0">
              <a:solidFill>
                <a:prstClr val="black"/>
              </a:solidFill>
            </a:endParaRPr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MySQL</a:t>
            </a:r>
            <a:r>
              <a:rPr lang="ko-KR" altLang="en-US" dirty="0" smtClean="0"/>
              <a:t>에서 공간 데이터의 저장</a:t>
            </a:r>
            <a:endParaRPr lang="x-non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49" y="2317016"/>
            <a:ext cx="7190397" cy="2128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8048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/>
              <a:t>MySQL</a:t>
            </a:r>
            <a:r>
              <a:rPr lang="ko-KR" altLang="en-US" sz="2200" b="1" dirty="0"/>
              <a:t>의 공간 데이터의 관리 </a:t>
            </a:r>
            <a:r>
              <a:rPr lang="ko-KR" altLang="en-US" sz="2200" b="1" dirty="0" smtClean="0"/>
              <a:t>방식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/>
              <a:t>공간 데이터 형식의 사용법 </a:t>
            </a:r>
            <a:r>
              <a:rPr lang="ko-KR" altLang="en-US" sz="2200" dirty="0" smtClean="0"/>
              <a:t>실습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건물</a:t>
            </a:r>
            <a:r>
              <a:rPr lang="en-US" altLang="ko-KR" dirty="0" smtClean="0">
                <a:solidFill>
                  <a:prstClr val="black"/>
                </a:solidFill>
              </a:rPr>
              <a:t>(Building)</a:t>
            </a:r>
            <a:r>
              <a:rPr lang="ko-KR" altLang="en-US" dirty="0" smtClean="0">
                <a:solidFill>
                  <a:prstClr val="black"/>
                </a:solidFill>
              </a:rPr>
              <a:t>을 입력할 테이블 생성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건물 데이터 입력</a:t>
            </a:r>
            <a:endParaRPr lang="en-US" altLang="ko-KR" dirty="0">
              <a:solidFill>
                <a:prstClr val="black"/>
              </a:solidFill>
            </a:endParaRPr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MySQL</a:t>
            </a:r>
            <a:r>
              <a:rPr lang="ko-KR" altLang="en-US" dirty="0" smtClean="0"/>
              <a:t>에서 공간 데이터의 저장</a:t>
            </a:r>
            <a:endParaRPr lang="x-non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860" y="2180492"/>
            <a:ext cx="5783018" cy="1486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860" y="4235450"/>
            <a:ext cx="9761537" cy="227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578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/>
              <a:t>MySQL</a:t>
            </a:r>
            <a:r>
              <a:rPr lang="ko-KR" altLang="en-US" sz="2200" b="1" dirty="0"/>
              <a:t>의 공간 데이터의 관리 </a:t>
            </a:r>
            <a:r>
              <a:rPr lang="ko-KR" altLang="en-US" sz="2200" b="1" dirty="0" smtClean="0"/>
              <a:t>방식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/>
              <a:t>공간 데이터 형식의 사용법 </a:t>
            </a:r>
            <a:r>
              <a:rPr lang="ko-KR" altLang="en-US" sz="2200" dirty="0" smtClean="0"/>
              <a:t>실습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입력된 데이터 조회</a:t>
            </a:r>
            <a:endParaRPr lang="en-US" altLang="ko-KR" dirty="0">
              <a:solidFill>
                <a:prstClr val="black"/>
              </a:solidFill>
            </a:endParaRPr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MySQL</a:t>
            </a:r>
            <a:r>
              <a:rPr lang="ko-KR" altLang="en-US" dirty="0" smtClean="0"/>
              <a:t>에서 공간 데이터의 저장</a:t>
            </a:r>
            <a:endParaRPr lang="x-non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798" y="2166451"/>
            <a:ext cx="3192463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 descr="C:\Users\USER\Desktop\이것이mysql이다\이미지모음\10-14장,부록 그림(2019.09.30)\14장 그림\14-09 ori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798" y="2679090"/>
            <a:ext cx="4847248" cy="181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327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/>
              <a:t>MySQL</a:t>
            </a:r>
            <a:r>
              <a:rPr lang="ko-KR" altLang="en-US" sz="2200" b="1" dirty="0"/>
              <a:t>의 공간 데이터의 관리 </a:t>
            </a:r>
            <a:r>
              <a:rPr lang="ko-KR" altLang="en-US" sz="2200" b="1" dirty="0" smtClean="0"/>
              <a:t>방식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/>
              <a:t>공간 데이터 형식의 사용법 </a:t>
            </a:r>
            <a:r>
              <a:rPr lang="ko-KR" altLang="en-US" sz="2200" dirty="0" smtClean="0"/>
              <a:t>실습</a:t>
            </a:r>
            <a:endParaRPr lang="en-US" altLang="ko-KR" sz="2200" dirty="0" smtClean="0"/>
          </a:p>
          <a:p>
            <a:pPr lvl="1"/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Stream</a:t>
            </a:r>
            <a:r>
              <a:rPr lang="ko-KR" altLang="en-US" dirty="0">
                <a:solidFill>
                  <a:prstClr val="black"/>
                </a:solidFill>
              </a:rPr>
              <a:t>의 </a:t>
            </a:r>
            <a:r>
              <a:rPr lang="ko-KR" altLang="en-US" dirty="0" smtClean="0">
                <a:solidFill>
                  <a:prstClr val="black"/>
                </a:solidFill>
              </a:rPr>
              <a:t>내용 </a:t>
            </a:r>
            <a:r>
              <a:rPr lang="ko-KR" altLang="en-US" dirty="0">
                <a:solidFill>
                  <a:prstClr val="black"/>
                </a:solidFill>
              </a:rPr>
              <a:t>보려면 ‘</a:t>
            </a:r>
            <a:r>
              <a:rPr lang="en-US" altLang="ko-KR" dirty="0">
                <a:solidFill>
                  <a:prstClr val="black"/>
                </a:solidFill>
              </a:rPr>
              <a:t>BLOB’ </a:t>
            </a:r>
            <a:r>
              <a:rPr lang="ko-KR" altLang="en-US" dirty="0">
                <a:solidFill>
                  <a:prstClr val="black"/>
                </a:solidFill>
              </a:rPr>
              <a:t>글자에서 마우스 오른쪽 </a:t>
            </a:r>
            <a:r>
              <a:rPr lang="ko-KR" altLang="en-US" dirty="0" smtClean="0">
                <a:solidFill>
                  <a:prstClr val="black"/>
                </a:solidFill>
              </a:rPr>
              <a:t>버튼 </a:t>
            </a:r>
            <a:r>
              <a:rPr lang="ko-KR" altLang="en-US" dirty="0">
                <a:solidFill>
                  <a:prstClr val="black"/>
                </a:solidFill>
              </a:rPr>
              <a:t>클릭한 후 </a:t>
            </a:r>
            <a:r>
              <a:rPr lang="en-US" altLang="ko-KR" dirty="0">
                <a:solidFill>
                  <a:prstClr val="black"/>
                </a:solidFill>
              </a:rPr>
              <a:t>[Open Value in Viewer</a:t>
            </a:r>
            <a:r>
              <a:rPr lang="en-US" altLang="ko-KR" dirty="0" smtClean="0">
                <a:solidFill>
                  <a:prstClr val="black"/>
                </a:solidFill>
              </a:rPr>
              <a:t>] </a:t>
            </a:r>
            <a:r>
              <a:rPr lang="ko-KR" altLang="en-US" dirty="0" smtClean="0">
                <a:solidFill>
                  <a:prstClr val="black"/>
                </a:solidFill>
              </a:rPr>
              <a:t>선택</a:t>
            </a:r>
            <a:endParaRPr lang="en-US" altLang="ko-KR" dirty="0">
              <a:solidFill>
                <a:prstClr val="black"/>
              </a:solidFill>
            </a:endParaRPr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MySQL</a:t>
            </a:r>
            <a:r>
              <a:rPr lang="ko-KR" altLang="en-US" dirty="0" smtClean="0"/>
              <a:t>에서 공간 데이터의 저장</a:t>
            </a:r>
            <a:endParaRPr lang="x-none" dirty="0"/>
          </a:p>
        </p:txBody>
      </p:sp>
      <p:pic>
        <p:nvPicPr>
          <p:cNvPr id="5122" name="Picture 2" descr="C:\Users\USER\Desktop\이것이mysql이다\이미지모음\10-14장,부록 그림(2019.09.30)\14장 그림\14-09a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79" y="2545741"/>
            <a:ext cx="10852660" cy="349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135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/>
              <a:t>MySQL</a:t>
            </a:r>
            <a:r>
              <a:rPr lang="ko-KR" altLang="en-US" sz="2200" b="1" dirty="0"/>
              <a:t>의 공간 데이터의 관리 </a:t>
            </a:r>
            <a:r>
              <a:rPr lang="ko-KR" altLang="en-US" sz="2200" b="1" dirty="0" smtClean="0"/>
              <a:t>방식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/>
              <a:t>공간 데이터 형식의 사용법 </a:t>
            </a:r>
            <a:r>
              <a:rPr lang="ko-KR" altLang="en-US" sz="2200" dirty="0" smtClean="0"/>
              <a:t>실습</a:t>
            </a:r>
            <a:endParaRPr lang="en-US" altLang="ko-KR" sz="2200" dirty="0" smtClean="0"/>
          </a:p>
          <a:p>
            <a:pPr lvl="1"/>
            <a:r>
              <a:rPr lang="ko-KR" altLang="en-US" dirty="0">
                <a:solidFill>
                  <a:prstClr val="black"/>
                </a:solidFill>
              </a:rPr>
              <a:t>오른쪽 결과를 아래로 </a:t>
            </a:r>
            <a:r>
              <a:rPr lang="ko-KR" altLang="en-US" dirty="0" err="1">
                <a:solidFill>
                  <a:prstClr val="black"/>
                </a:solidFill>
              </a:rPr>
              <a:t>스크롤해서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[Spatial View</a:t>
            </a:r>
            <a:r>
              <a:rPr lang="en-US" altLang="ko-KR" dirty="0" smtClean="0">
                <a:solidFill>
                  <a:prstClr val="black"/>
                </a:solidFill>
              </a:rPr>
              <a:t>]</a:t>
            </a:r>
            <a:r>
              <a:rPr lang="ko-KR" altLang="en-US" dirty="0" smtClean="0">
                <a:solidFill>
                  <a:prstClr val="black"/>
                </a:solidFill>
              </a:rPr>
              <a:t> 선택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전체 </a:t>
            </a:r>
            <a:r>
              <a:rPr lang="ko-KR" altLang="en-US" dirty="0">
                <a:solidFill>
                  <a:prstClr val="black"/>
                </a:solidFill>
              </a:rPr>
              <a:t>화면으로 보이는 아이콘과 </a:t>
            </a:r>
            <a:r>
              <a:rPr lang="en-US" altLang="ko-KR" dirty="0" smtClean="0">
                <a:solidFill>
                  <a:prstClr val="black"/>
                </a:solidFill>
              </a:rPr>
              <a:t>Projection</a:t>
            </a:r>
            <a:r>
              <a:rPr lang="ko-KR" altLang="en-US" dirty="0">
                <a:solidFill>
                  <a:prstClr val="black"/>
                </a:solidFill>
              </a:rPr>
              <a:t>을 </a:t>
            </a:r>
            <a:r>
              <a:rPr lang="en-US" altLang="ko-KR" dirty="0" err="1" smtClean="0">
                <a:solidFill>
                  <a:prstClr val="black"/>
                </a:solidFill>
              </a:rPr>
              <a:t>Equirectangular</a:t>
            </a:r>
            <a:r>
              <a:rPr lang="ko-KR" altLang="en-US" dirty="0" smtClean="0">
                <a:solidFill>
                  <a:prstClr val="black"/>
                </a:solidFill>
              </a:rPr>
              <a:t> 선택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화면 </a:t>
            </a:r>
            <a:r>
              <a:rPr lang="ko-KR" altLang="en-US" dirty="0">
                <a:solidFill>
                  <a:prstClr val="black"/>
                </a:solidFill>
              </a:rPr>
              <a:t>배경색을 없애려면 오른쪽 </a:t>
            </a:r>
            <a:r>
              <a:rPr lang="en-US" altLang="ko-KR" dirty="0">
                <a:solidFill>
                  <a:prstClr val="black"/>
                </a:solidFill>
              </a:rPr>
              <a:t>Grid</a:t>
            </a:r>
            <a:r>
              <a:rPr lang="ko-KR" altLang="en-US" dirty="0">
                <a:solidFill>
                  <a:prstClr val="black"/>
                </a:solidFill>
              </a:rPr>
              <a:t>에서 마우스 오른쪽 </a:t>
            </a:r>
            <a:r>
              <a:rPr lang="ko-KR" altLang="en-US" dirty="0" smtClean="0">
                <a:solidFill>
                  <a:prstClr val="black"/>
                </a:solidFill>
              </a:rPr>
              <a:t>버튼을 </a:t>
            </a:r>
            <a:r>
              <a:rPr lang="ko-KR" altLang="en-US" dirty="0">
                <a:solidFill>
                  <a:prstClr val="black"/>
                </a:solidFill>
              </a:rPr>
              <a:t>클릭한 후 </a:t>
            </a:r>
            <a:r>
              <a:rPr lang="en-US" altLang="ko-KR" dirty="0">
                <a:solidFill>
                  <a:prstClr val="black"/>
                </a:solidFill>
              </a:rPr>
              <a:t>[Fill Polygons</a:t>
            </a:r>
            <a:r>
              <a:rPr lang="en-US" altLang="ko-KR" dirty="0" smtClean="0">
                <a:solidFill>
                  <a:prstClr val="black"/>
                </a:solidFill>
              </a:rPr>
              <a:t>]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끄면 된다</a:t>
            </a:r>
            <a:endParaRPr lang="en-US" altLang="ko-KR" dirty="0">
              <a:solidFill>
                <a:prstClr val="black"/>
              </a:solidFill>
            </a:endParaRPr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MySQL</a:t>
            </a:r>
            <a:r>
              <a:rPr lang="ko-KR" altLang="en-US" dirty="0" smtClean="0"/>
              <a:t>에서 공간 데이터의 저장</a:t>
            </a:r>
            <a:endParaRPr lang="x-none" dirty="0"/>
          </a:p>
        </p:txBody>
      </p:sp>
      <p:pic>
        <p:nvPicPr>
          <p:cNvPr id="6146" name="Picture 2" descr="C:\Users\USER\Desktop\이것이mysql이다\이미지모음\10-14장,부록 그림(2019.09.30)\14장 그림\14-1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843" y="2997003"/>
            <a:ext cx="8327781" cy="383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430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9">
            <a:extLst>
              <a:ext uri="{FF2B5EF4-FFF2-40B4-BE49-F238E27FC236}">
                <a16:creationId xmlns:a16="http://schemas.microsoft.com/office/drawing/2014/main" xmlns="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10" name="텍스트 개체 틀 10">
            <a:extLst>
              <a:ext uri="{FF2B5EF4-FFF2-40B4-BE49-F238E27FC236}">
                <a16:creationId xmlns=""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2"/>
            <a:ext cx="11281052" cy="592563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14 </a:t>
            </a:r>
            <a:r>
              <a:rPr lang="en-US" altLang="ko-KR" dirty="0"/>
              <a:t>MySQL</a:t>
            </a:r>
            <a:r>
              <a:rPr lang="ko-KR" altLang="en-US" dirty="0"/>
              <a:t>과 공간 </a:t>
            </a:r>
            <a:r>
              <a:rPr lang="ko-KR" altLang="en-US" dirty="0" smtClean="0"/>
              <a:t>데이터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SECTION 01 </a:t>
            </a:r>
            <a:r>
              <a:rPr lang="ko-KR" altLang="en-US" dirty="0" smtClean="0"/>
              <a:t>지리정보시스템의 개념</a:t>
            </a:r>
            <a:endParaRPr lang="en-US" altLang="ko-KR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 smtClean="0">
                <a:solidFill>
                  <a:prstClr val="black"/>
                </a:solidFill>
              </a:rPr>
              <a:t>   1.1 </a:t>
            </a:r>
            <a:r>
              <a:rPr lang="ko-KR" altLang="en-US" dirty="0" smtClean="0">
                <a:solidFill>
                  <a:prstClr val="black"/>
                </a:solidFill>
              </a:rPr>
              <a:t>공간 데이터의 기본 개념</a:t>
            </a: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</a:rPr>
              <a:t>SECTION 02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에서 </a:t>
            </a:r>
            <a:r>
              <a:rPr lang="ko-KR" altLang="en-US" dirty="0"/>
              <a:t>공간 </a:t>
            </a:r>
            <a:r>
              <a:rPr lang="ko-KR" altLang="en-US" dirty="0" smtClean="0"/>
              <a:t>데이터의 저장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 smtClean="0">
                <a:solidFill>
                  <a:prstClr val="black"/>
                </a:solidFill>
              </a:rPr>
              <a:t>   2.1 </a:t>
            </a:r>
            <a:r>
              <a:rPr lang="ko-KR" altLang="en-US" dirty="0" smtClean="0">
                <a:solidFill>
                  <a:prstClr val="black"/>
                </a:solidFill>
              </a:rPr>
              <a:t>기존의 공간 데이터의 관리 방식</a:t>
            </a:r>
            <a:endParaRPr lang="en-US" altLang="ko-KR" dirty="0">
              <a:solidFill>
                <a:prstClr val="black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prstClr val="black"/>
                </a:solidFill>
              </a:rPr>
              <a:t>   2.2 </a:t>
            </a:r>
            <a:r>
              <a:rPr lang="en-US" altLang="ko-KR" dirty="0" smtClean="0">
                <a:solidFill>
                  <a:prstClr val="black"/>
                </a:solidFill>
              </a:rPr>
              <a:t>MySQL</a:t>
            </a:r>
            <a:r>
              <a:rPr lang="ko-KR" altLang="en-US" dirty="0" smtClean="0">
                <a:solidFill>
                  <a:prstClr val="black"/>
                </a:solidFill>
              </a:rPr>
              <a:t>의 공간 데이터의 관리 방식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2.3 </a:t>
            </a:r>
            <a:r>
              <a:rPr lang="ko-KR" altLang="en-US" dirty="0" smtClean="0">
                <a:solidFill>
                  <a:prstClr val="black"/>
                </a:solidFill>
              </a:rPr>
              <a:t>공간 데이터 형식의 함수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</a:rPr>
              <a:t>SECTION </a:t>
            </a:r>
            <a:r>
              <a:rPr lang="en-US" altLang="ko-KR" dirty="0" smtClean="0">
                <a:solidFill>
                  <a:prstClr val="black"/>
                </a:solidFill>
              </a:rPr>
              <a:t>03 </a:t>
            </a:r>
            <a:r>
              <a:rPr lang="en-US" altLang="ko-KR" dirty="0">
                <a:solidFill>
                  <a:prstClr val="black"/>
                </a:solidFill>
              </a:rPr>
              <a:t>MySQL</a:t>
            </a:r>
            <a:r>
              <a:rPr lang="ko-KR" altLang="en-US" dirty="0">
                <a:solidFill>
                  <a:prstClr val="black"/>
                </a:solidFill>
              </a:rPr>
              <a:t>에서 </a:t>
            </a:r>
            <a:r>
              <a:rPr lang="ko-KR" altLang="en-US" dirty="0" smtClean="0">
                <a:solidFill>
                  <a:prstClr val="black"/>
                </a:solidFill>
              </a:rPr>
              <a:t>진행하는 </a:t>
            </a:r>
            <a:r>
              <a:rPr lang="en-US" altLang="ko-KR" dirty="0" smtClean="0">
                <a:solidFill>
                  <a:prstClr val="black"/>
                </a:solidFill>
              </a:rPr>
              <a:t>GIS </a:t>
            </a:r>
            <a:r>
              <a:rPr lang="ko-KR" altLang="en-US" dirty="0" smtClean="0">
                <a:solidFill>
                  <a:prstClr val="black"/>
                </a:solidFill>
              </a:rPr>
              <a:t>응용 프로젝트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0570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/>
              <a:t>MySQL</a:t>
            </a:r>
            <a:r>
              <a:rPr lang="ko-KR" altLang="en-US" sz="2200" b="1" dirty="0"/>
              <a:t>의 공간 데이터의 관리 </a:t>
            </a:r>
            <a:r>
              <a:rPr lang="ko-KR" altLang="en-US" sz="2200" b="1" dirty="0" smtClean="0"/>
              <a:t>방식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/>
              <a:t>공간 데이터 형식의 사용법 </a:t>
            </a:r>
            <a:r>
              <a:rPr lang="ko-KR" altLang="en-US" sz="2200" dirty="0" smtClean="0"/>
              <a:t>실습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빌딩 검색</a:t>
            </a:r>
            <a:endParaRPr lang="en-US" altLang="ko-KR" dirty="0">
              <a:solidFill>
                <a:prstClr val="black"/>
              </a:solidFill>
            </a:endParaRPr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MySQL</a:t>
            </a:r>
            <a:r>
              <a:rPr lang="ko-KR" altLang="en-US" dirty="0" smtClean="0"/>
              <a:t>에서 공간 데이터의 저장</a:t>
            </a:r>
            <a:endParaRPr lang="x-non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313" y="2144407"/>
            <a:ext cx="3515103" cy="352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 descr="C:\Users\USER\Desktop\이것이mysql이다\이미지모음\10-14장,부록 그림(2019.09.30)\14장 그림\14-1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96" y="2523085"/>
            <a:ext cx="8789743" cy="402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13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/>
              <a:t>MySQL</a:t>
            </a:r>
            <a:r>
              <a:rPr lang="ko-KR" altLang="en-US" sz="2200" b="1" dirty="0"/>
              <a:t>의 공간 데이터의 관리 </a:t>
            </a:r>
            <a:r>
              <a:rPr lang="ko-KR" altLang="en-US" sz="2200" b="1" dirty="0" smtClean="0"/>
              <a:t>방식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/>
              <a:t>공간 데이터 형식의 사용법 </a:t>
            </a:r>
            <a:r>
              <a:rPr lang="ko-KR" altLang="en-US" sz="2200" dirty="0" smtClean="0"/>
              <a:t>실습</a:t>
            </a:r>
            <a:endParaRPr lang="en-US" altLang="ko-KR" sz="2200" dirty="0" smtClean="0"/>
          </a:p>
          <a:p>
            <a:pPr lvl="1"/>
            <a:r>
              <a:rPr lang="en-US" altLang="ko-KR" dirty="0" smtClean="0">
                <a:solidFill>
                  <a:prstClr val="black"/>
                </a:solidFill>
              </a:rPr>
              <a:t>[Form Editor] </a:t>
            </a:r>
            <a:r>
              <a:rPr lang="ko-KR" altLang="en-US" dirty="0" smtClean="0">
                <a:solidFill>
                  <a:prstClr val="black"/>
                </a:solidFill>
              </a:rPr>
              <a:t>클릭하면 빌딩 하나하나의 그림과 내용 표현 됨</a:t>
            </a:r>
            <a:endParaRPr lang="en-US" altLang="ko-KR" dirty="0">
              <a:solidFill>
                <a:prstClr val="black"/>
              </a:solidFill>
            </a:endParaRPr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MySQL</a:t>
            </a:r>
            <a:r>
              <a:rPr lang="ko-KR" altLang="en-US" dirty="0" smtClean="0"/>
              <a:t>에서 공간 데이터의 저장</a:t>
            </a:r>
            <a:endParaRPr lang="x-none" dirty="0"/>
          </a:p>
        </p:txBody>
      </p:sp>
      <p:pic>
        <p:nvPicPr>
          <p:cNvPr id="8194" name="Picture 2" descr="C:\Users\USER\Desktop\이것이mysql이다\이미지모음\10-14장,부록 그림(2019.09.30)\14장 그림\14-1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02" y="2436201"/>
            <a:ext cx="10852412" cy="37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649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/>
              <a:t>MySQL</a:t>
            </a:r>
            <a:r>
              <a:rPr lang="ko-KR" altLang="en-US" sz="2200" b="1" dirty="0"/>
              <a:t>의 공간 데이터의 관리 </a:t>
            </a:r>
            <a:r>
              <a:rPr lang="ko-KR" altLang="en-US" sz="2200" b="1" dirty="0" smtClean="0"/>
              <a:t>방식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/>
              <a:t>공간 데이터 형식의 사용법 </a:t>
            </a:r>
            <a:r>
              <a:rPr lang="ko-KR" altLang="en-US" sz="2200" dirty="0" smtClean="0"/>
              <a:t>실습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하천 길이가 </a:t>
            </a:r>
            <a:r>
              <a:rPr lang="en-US" altLang="ko-KR" dirty="0" smtClean="0">
                <a:solidFill>
                  <a:prstClr val="black"/>
                </a:solidFill>
              </a:rPr>
              <a:t>140m </a:t>
            </a:r>
            <a:r>
              <a:rPr lang="ko-KR" altLang="en-US" dirty="0" smtClean="0">
                <a:solidFill>
                  <a:prstClr val="black"/>
                </a:solidFill>
              </a:rPr>
              <a:t>이상인 것만 조회 </a:t>
            </a:r>
            <a:r>
              <a:rPr lang="en-US" altLang="ko-KR" dirty="0" smtClean="0">
                <a:solidFill>
                  <a:prstClr val="black"/>
                </a:solidFill>
              </a:rPr>
              <a:t>:</a:t>
            </a:r>
          </a:p>
          <a:p>
            <a:pPr lvl="1"/>
            <a:r>
              <a:rPr lang="en-US" altLang="ko-KR" dirty="0" smtClean="0">
                <a:solidFill>
                  <a:prstClr val="black"/>
                </a:solidFill>
              </a:rPr>
              <a:t>[Spatial View] </a:t>
            </a:r>
            <a:r>
              <a:rPr lang="ko-KR" altLang="en-US" dirty="0" smtClean="0">
                <a:solidFill>
                  <a:prstClr val="black"/>
                </a:solidFill>
              </a:rPr>
              <a:t>확인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MySQL</a:t>
            </a:r>
            <a:r>
              <a:rPr lang="ko-KR" altLang="en-US" dirty="0" smtClean="0"/>
              <a:t>에서 공간 데이터의 저장</a:t>
            </a:r>
            <a:endParaRPr lang="x-none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162" y="1886560"/>
            <a:ext cx="642461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 descr="C:\Users\USER\Desktop\이것이mysql이다\이미지모음\10-14장,부록 그림(2019.09.30)\14장 그림\14-1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156" y="2653814"/>
            <a:ext cx="8614453" cy="393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045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/>
              <a:t>MySQL</a:t>
            </a:r>
            <a:r>
              <a:rPr lang="ko-KR" altLang="en-US" sz="2200" b="1" dirty="0"/>
              <a:t>의 공간 데이터의 관리 </a:t>
            </a:r>
            <a:r>
              <a:rPr lang="ko-KR" altLang="en-US" sz="2200" b="1" dirty="0" smtClean="0"/>
              <a:t>방식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/>
              <a:t>공간 데이터 형식의 사용법 </a:t>
            </a:r>
            <a:r>
              <a:rPr lang="ko-KR" altLang="en-US" sz="2200" dirty="0" smtClean="0"/>
              <a:t>실습</a:t>
            </a:r>
            <a:endParaRPr lang="en-US" altLang="ko-KR" sz="2200" dirty="0" smtClean="0"/>
          </a:p>
          <a:p>
            <a:pPr lvl="1"/>
            <a:r>
              <a:rPr lang="ko-KR" altLang="en-US" dirty="0">
                <a:solidFill>
                  <a:prstClr val="black"/>
                </a:solidFill>
              </a:rPr>
              <a:t>면적이 </a:t>
            </a:r>
            <a:r>
              <a:rPr lang="en-US" altLang="ko-KR" dirty="0">
                <a:solidFill>
                  <a:prstClr val="black"/>
                </a:solidFill>
              </a:rPr>
              <a:t>500m2 </a:t>
            </a:r>
            <a:r>
              <a:rPr lang="ko-KR" altLang="en-US" dirty="0">
                <a:solidFill>
                  <a:prstClr val="black"/>
                </a:solidFill>
              </a:rPr>
              <a:t>미만인 건물의 이름과 </a:t>
            </a:r>
            <a:r>
              <a:rPr lang="ko-KR" altLang="en-US" dirty="0" smtClean="0">
                <a:solidFill>
                  <a:prstClr val="black"/>
                </a:solidFill>
              </a:rPr>
              <a:t>면적 확인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MySQL</a:t>
            </a:r>
            <a:r>
              <a:rPr lang="ko-KR" altLang="en-US" dirty="0" smtClean="0"/>
              <a:t>에서 공간 데이터의 저장</a:t>
            </a:r>
            <a:endParaRPr lang="x-non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490" y="2229095"/>
            <a:ext cx="660717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 descr="C:\Users\USER\Desktop\이것이mysql이다\이미지모음\10-14장,부록 그림(2019.09.30)\14장 그림\14-14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19" y="3122734"/>
            <a:ext cx="4973882" cy="147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371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/>
              <a:t>MySQL</a:t>
            </a:r>
            <a:r>
              <a:rPr lang="ko-KR" altLang="en-US" sz="2200" b="1" dirty="0"/>
              <a:t>의 공간 데이터의 관리 </a:t>
            </a:r>
            <a:r>
              <a:rPr lang="ko-KR" altLang="en-US" sz="2200" b="1" dirty="0" smtClean="0"/>
              <a:t>방식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/>
              <a:t>공간 데이터 형식의 사용법 </a:t>
            </a:r>
            <a:r>
              <a:rPr lang="ko-KR" altLang="en-US" sz="2200" dirty="0" smtClean="0"/>
              <a:t>실습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하천과 빌딩을 동시에 표현하려면 </a:t>
            </a:r>
            <a:r>
              <a:rPr lang="en-US" altLang="ko-KR" dirty="0" smtClean="0">
                <a:solidFill>
                  <a:prstClr val="black"/>
                </a:solidFill>
              </a:rPr>
              <a:t>UNION </a:t>
            </a:r>
            <a:r>
              <a:rPr lang="en-US" altLang="ko-KR" dirty="0" smtClean="0">
                <a:solidFill>
                  <a:prstClr val="black"/>
                </a:solidFill>
              </a:rPr>
              <a:t>All </a:t>
            </a:r>
            <a:r>
              <a:rPr lang="ko-KR" altLang="en-US" dirty="0" smtClean="0">
                <a:solidFill>
                  <a:prstClr val="black"/>
                </a:solidFill>
              </a:rPr>
              <a:t>사용</a:t>
            </a:r>
            <a:endParaRPr lang="en-US" altLang="ko-KR" dirty="0">
              <a:solidFill>
                <a:prstClr val="black"/>
              </a:solidFill>
            </a:endParaRPr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MySQL</a:t>
            </a:r>
            <a:r>
              <a:rPr lang="ko-KR" altLang="en-US" dirty="0" smtClean="0"/>
              <a:t>에서 공간 데이터의 저장</a:t>
            </a:r>
            <a:endParaRPr lang="x-none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6" y="2177561"/>
            <a:ext cx="3055937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 descr="C:\Users\USER\Desktop\이것이mysql이다\이미지모음\10-14장,부록 그림(2019.09.30)\14장 그림\14-15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5" y="3244360"/>
            <a:ext cx="7751516" cy="35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875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공간 데이터 형식의 함수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 smtClean="0"/>
              <a:t>MySQL</a:t>
            </a:r>
            <a:r>
              <a:rPr lang="ko-KR" altLang="en-US" sz="2200" dirty="0" smtClean="0"/>
              <a:t>에서</a:t>
            </a:r>
            <a:r>
              <a:rPr lang="en-US" altLang="ko-KR" sz="2200" dirty="0" smtClean="0"/>
              <a:t> </a:t>
            </a:r>
            <a:r>
              <a:rPr lang="ko-KR" altLang="en-US" sz="2200" dirty="0" smtClean="0"/>
              <a:t>제공하</a:t>
            </a:r>
            <a:r>
              <a:rPr lang="ko-KR" altLang="en-US" sz="2200" dirty="0"/>
              <a:t>는</a:t>
            </a:r>
            <a:r>
              <a:rPr lang="ko-KR" altLang="en-US" sz="2200" dirty="0" smtClean="0"/>
              <a:t> 공간 함수</a:t>
            </a:r>
            <a:r>
              <a:rPr lang="en-US" altLang="ko-KR" sz="2200" dirty="0" smtClean="0"/>
              <a:t>(Spatial Function)</a:t>
            </a:r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MySQL</a:t>
            </a:r>
            <a:r>
              <a:rPr lang="ko-KR" altLang="en-US" dirty="0" smtClean="0"/>
              <a:t>에서 공간 데이터의 저장</a:t>
            </a:r>
            <a:endParaRPr lang="x-none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976" y="1812180"/>
            <a:ext cx="8321393" cy="4817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9362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공간 데이터 형식의 함수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공간 함수 실습</a:t>
            </a:r>
            <a:endParaRPr lang="en-US" altLang="ko-KR" sz="2200" dirty="0" smtClean="0"/>
          </a:p>
          <a:p>
            <a:pPr lvl="1"/>
            <a:r>
              <a:rPr lang="ko-KR" altLang="en-US" dirty="0" err="1" smtClean="0">
                <a:solidFill>
                  <a:prstClr val="black"/>
                </a:solidFill>
              </a:rPr>
              <a:t>안양천에</a:t>
            </a:r>
            <a:r>
              <a:rPr lang="ko-KR" altLang="en-US" dirty="0" smtClean="0">
                <a:solidFill>
                  <a:prstClr val="black"/>
                </a:solidFill>
              </a:rPr>
              <a:t> 걸치는 건물 추출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endParaRPr lang="en-US" altLang="ko-KR" sz="2200" dirty="0" smtClean="0"/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MySQL</a:t>
            </a:r>
            <a:r>
              <a:rPr lang="ko-KR" altLang="en-US" dirty="0" smtClean="0"/>
              <a:t>에서 공간 데이터의 저장</a:t>
            </a:r>
            <a:endParaRPr lang="x-none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390" y="2191850"/>
            <a:ext cx="8283575" cy="96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 descr="C:\Users\USER\Desktop\이것이mysql이다\이미지모음\10-14장,부록 그림(2019.09.30)\14장 그림\14-1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05" y="3239511"/>
            <a:ext cx="7756160" cy="354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321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공간 데이터 형식의 함수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공간 함수 실습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하천 폭</a:t>
            </a:r>
            <a:r>
              <a:rPr lang="ko-KR" altLang="en-US" dirty="0">
                <a:solidFill>
                  <a:prstClr val="black"/>
                </a:solidFill>
              </a:rPr>
              <a:t>을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5m</a:t>
            </a:r>
            <a:r>
              <a:rPr lang="ko-KR" altLang="en-US" dirty="0" smtClean="0">
                <a:solidFill>
                  <a:prstClr val="black"/>
                </a:solidFill>
              </a:rPr>
              <a:t>로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표현 </a:t>
            </a:r>
            <a:endParaRPr lang="en-US" altLang="ko-KR" sz="2200" dirty="0" smtClean="0"/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MySQL</a:t>
            </a:r>
            <a:r>
              <a:rPr lang="ko-KR" altLang="en-US" dirty="0" smtClean="0"/>
              <a:t>에서 공간 데이터의 저장</a:t>
            </a:r>
            <a:endParaRPr lang="x-non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577" y="2223844"/>
            <a:ext cx="4900613" cy="28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 descr="C:\Users\USER\Desktop\이것이mysql이다\이미지모음\10-14장,부록 그림(2019.09.30)\14장 그림\14-17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223" y="2571212"/>
            <a:ext cx="8844956" cy="400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603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 smtClean="0"/>
              <a:t>GIS </a:t>
            </a:r>
            <a:r>
              <a:rPr lang="ko-KR" altLang="en-US" sz="2200" b="1" dirty="0" smtClean="0"/>
              <a:t>응용 프로젝트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GIS </a:t>
            </a:r>
            <a:r>
              <a:rPr lang="ko-KR" altLang="en-US" sz="2200" dirty="0"/>
              <a:t>응용 </a:t>
            </a:r>
            <a:r>
              <a:rPr lang="ko-KR" altLang="en-US" sz="2200" dirty="0" smtClean="0"/>
              <a:t>프로젝트 실습 </a:t>
            </a:r>
            <a:endParaRPr lang="en-US" altLang="ko-KR" sz="2200" dirty="0" smtClean="0"/>
          </a:p>
          <a:p>
            <a:pPr lvl="1"/>
            <a:r>
              <a:rPr lang="en-US" altLang="ko-KR" dirty="0" smtClean="0">
                <a:solidFill>
                  <a:prstClr val="black"/>
                </a:solidFill>
                <a:hlinkClick r:id="rId2"/>
              </a:rPr>
              <a:t>https</a:t>
            </a:r>
            <a:r>
              <a:rPr lang="en-US" altLang="ko-KR" dirty="0">
                <a:solidFill>
                  <a:prstClr val="black"/>
                </a:solidFill>
                <a:hlinkClick r:id="rId2"/>
              </a:rPr>
              <a:t>://cafe.naver.com/thisisMySQL</a:t>
            </a:r>
            <a:r>
              <a:rPr lang="en-US" altLang="ko-KR" dirty="0" smtClean="0">
                <a:solidFill>
                  <a:prstClr val="black"/>
                </a:solidFill>
                <a:hlinkClick r:id="rId2"/>
              </a:rPr>
              <a:t>/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err="1" smtClean="0">
                <a:solidFill>
                  <a:prstClr val="black"/>
                </a:solidFill>
              </a:rPr>
              <a:t>쿼리문</a:t>
            </a:r>
            <a:r>
              <a:rPr lang="ko-KR" altLang="en-US" dirty="0" smtClean="0">
                <a:solidFill>
                  <a:prstClr val="black"/>
                </a:solidFill>
              </a:rPr>
              <a:t> 다운로드 </a:t>
            </a:r>
            <a:r>
              <a:rPr lang="ko-KR" altLang="en-US" dirty="0">
                <a:solidFill>
                  <a:prstClr val="black"/>
                </a:solidFill>
              </a:rPr>
              <a:t>해서 사용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3 </a:t>
            </a:r>
            <a:r>
              <a:rPr lang="en-US" altLang="ko-KR" dirty="0"/>
              <a:t>MySQL</a:t>
            </a:r>
            <a:r>
              <a:rPr lang="ko-KR" altLang="en-US" dirty="0"/>
              <a:t>에서 진행하는 </a:t>
            </a:r>
            <a:r>
              <a:rPr lang="en-US" altLang="ko-KR" dirty="0"/>
              <a:t>GIS </a:t>
            </a:r>
            <a:r>
              <a:rPr lang="ko-KR" altLang="en-US" dirty="0"/>
              <a:t>응용 프로젝트 </a:t>
            </a:r>
            <a:endParaRPr lang="x-none" dirty="0"/>
          </a:p>
        </p:txBody>
      </p:sp>
      <p:pic>
        <p:nvPicPr>
          <p:cNvPr id="18434" name="Picture 2" descr="C:\Users\USER\Desktop\이것이mysql이다\이미지모음\10-14장,부록 그림(2019.09.30)\14장 그림\14-2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814" y="2315725"/>
            <a:ext cx="5556494" cy="443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034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 smtClean="0"/>
              <a:t>GIS </a:t>
            </a:r>
            <a:r>
              <a:rPr lang="ko-KR" altLang="en-US" sz="2200" b="1" dirty="0" smtClean="0"/>
              <a:t>응용 프로젝트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GIS </a:t>
            </a:r>
            <a:r>
              <a:rPr lang="ko-KR" altLang="en-US" sz="2200" dirty="0"/>
              <a:t>응용 </a:t>
            </a:r>
            <a:r>
              <a:rPr lang="ko-KR" altLang="en-US" sz="2200" dirty="0" smtClean="0"/>
              <a:t>프로젝트 실습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데이터베이스 생성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체인점 테이블 생성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sz="2200" dirty="0" smtClean="0"/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3 </a:t>
            </a:r>
            <a:r>
              <a:rPr lang="en-US" altLang="ko-KR" dirty="0"/>
              <a:t>MySQL</a:t>
            </a:r>
            <a:r>
              <a:rPr lang="ko-KR" altLang="en-US" dirty="0"/>
              <a:t>에서 진행하는 </a:t>
            </a:r>
            <a:r>
              <a:rPr lang="en-US" altLang="ko-KR" dirty="0"/>
              <a:t>GIS </a:t>
            </a:r>
            <a:r>
              <a:rPr lang="ko-KR" altLang="en-US" dirty="0"/>
              <a:t>응용 프로젝트 </a:t>
            </a:r>
            <a:endParaRPr lang="x-none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837" y="2246435"/>
            <a:ext cx="4126923" cy="646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478" y="3423626"/>
            <a:ext cx="7132637" cy="326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9524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8228E8E3-0E6B-F440-8FD7-C16EDF946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x-none" sz="3600" b="1" smtClean="0">
                <a:cs typeface="+mj-cs"/>
              </a:rPr>
              <a:t>CHAPTER </a:t>
            </a:r>
            <a:r>
              <a:rPr lang="en-US" altLang="ko-KR" sz="3600" b="1" dirty="0"/>
              <a:t>14 MySQL</a:t>
            </a:r>
            <a:r>
              <a:rPr lang="ko-KR" altLang="en-US" sz="3600" b="1" dirty="0"/>
              <a:t>과 공간 </a:t>
            </a:r>
            <a:r>
              <a:rPr lang="ko-KR" altLang="en-US" sz="3600" b="1" dirty="0" smtClean="0"/>
              <a:t>데이터</a:t>
            </a:r>
            <a:endParaRPr lang="ko-KR" altLang="en-US" sz="36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EE7ED06-594A-944A-AEE5-7173AA956952}"/>
              </a:ext>
            </a:extLst>
          </p:cNvPr>
          <p:cNvSpPr/>
          <p:nvPr/>
        </p:nvSpPr>
        <p:spPr>
          <a:xfrm>
            <a:off x="691375" y="3925796"/>
            <a:ext cx="92878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GIS</a:t>
            </a:r>
            <a:r>
              <a:rPr lang="ko-KR" altLang="en-US" sz="1600" dirty="0" smtClean="0"/>
              <a:t>에서 활용되는 공간 데이터와 </a:t>
            </a:r>
            <a:r>
              <a:rPr lang="en-US" altLang="ko-KR" sz="1600" dirty="0" smtClean="0"/>
              <a:t>MySQL</a:t>
            </a:r>
            <a:r>
              <a:rPr lang="ko-KR" altLang="en-US" sz="1600" dirty="0" smtClean="0"/>
              <a:t>에서 지원되는 데이터 형식과 공간 쿼리에 대해 알아본다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71237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 smtClean="0"/>
              <a:t>GIS </a:t>
            </a:r>
            <a:r>
              <a:rPr lang="ko-KR" altLang="en-US" sz="2200" b="1" dirty="0" smtClean="0"/>
              <a:t>응용 프로젝트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GIS </a:t>
            </a:r>
            <a:r>
              <a:rPr lang="ko-KR" altLang="en-US" sz="2200" dirty="0"/>
              <a:t>응용 </a:t>
            </a:r>
            <a:r>
              <a:rPr lang="ko-KR" altLang="en-US" sz="2200" dirty="0" smtClean="0"/>
              <a:t>프로젝트 실습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지점 데이터 입력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sz="2200" dirty="0" smtClean="0"/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3 </a:t>
            </a:r>
            <a:r>
              <a:rPr lang="en-US" altLang="ko-KR" dirty="0"/>
              <a:t>MySQL</a:t>
            </a:r>
            <a:r>
              <a:rPr lang="ko-KR" altLang="en-US" dirty="0"/>
              <a:t>에서 진행하는 </a:t>
            </a:r>
            <a:r>
              <a:rPr lang="en-US" altLang="ko-KR" dirty="0"/>
              <a:t>GIS </a:t>
            </a:r>
            <a:r>
              <a:rPr lang="ko-KR" altLang="en-US" dirty="0"/>
              <a:t>응용 프로젝트 </a:t>
            </a:r>
            <a:endParaRPr lang="x-none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437" y="2339097"/>
            <a:ext cx="9490442" cy="4114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2548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 smtClean="0"/>
              <a:t>GIS </a:t>
            </a:r>
            <a:r>
              <a:rPr lang="ko-KR" altLang="en-US" sz="2200" b="1" dirty="0" smtClean="0"/>
              <a:t>응용 프로젝트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GIS </a:t>
            </a:r>
            <a:r>
              <a:rPr lang="ko-KR" altLang="en-US" sz="2200" dirty="0"/>
              <a:t>응용 </a:t>
            </a:r>
            <a:r>
              <a:rPr lang="ko-KR" altLang="en-US" sz="2200" dirty="0" smtClean="0"/>
              <a:t>프로젝트 실습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지점 데이터 입력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sz="2200" dirty="0" smtClean="0"/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3 </a:t>
            </a:r>
            <a:r>
              <a:rPr lang="en-US" altLang="ko-KR" dirty="0"/>
              <a:t>MySQL</a:t>
            </a:r>
            <a:r>
              <a:rPr lang="ko-KR" altLang="en-US" dirty="0"/>
              <a:t>에서 진행하는 </a:t>
            </a:r>
            <a:r>
              <a:rPr lang="en-US" altLang="ko-KR" dirty="0"/>
              <a:t>GIS </a:t>
            </a:r>
            <a:r>
              <a:rPr lang="ko-KR" altLang="en-US" dirty="0"/>
              <a:t>응용 프로젝트 </a:t>
            </a:r>
            <a:endParaRPr lang="x-none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244" y="2255715"/>
            <a:ext cx="10112375" cy="368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633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 smtClean="0"/>
              <a:t>GIS </a:t>
            </a:r>
            <a:r>
              <a:rPr lang="ko-KR" altLang="en-US" sz="2200" b="1" dirty="0" smtClean="0"/>
              <a:t>응용 프로젝트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GIS </a:t>
            </a:r>
            <a:r>
              <a:rPr lang="ko-KR" altLang="en-US" sz="2200" dirty="0"/>
              <a:t>응용 </a:t>
            </a:r>
            <a:r>
              <a:rPr lang="ko-KR" altLang="en-US" sz="2200" dirty="0" smtClean="0"/>
              <a:t>프로젝트 실습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체인점의 위치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sz="2200" dirty="0" smtClean="0"/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3 </a:t>
            </a:r>
            <a:r>
              <a:rPr lang="en-US" altLang="ko-KR" dirty="0"/>
              <a:t>MySQL</a:t>
            </a:r>
            <a:r>
              <a:rPr lang="ko-KR" altLang="en-US" dirty="0"/>
              <a:t>에서 진행하는 </a:t>
            </a:r>
            <a:r>
              <a:rPr lang="en-US" altLang="ko-KR" dirty="0"/>
              <a:t>GIS </a:t>
            </a:r>
            <a:r>
              <a:rPr lang="ko-KR" altLang="en-US" dirty="0"/>
              <a:t>응용 프로젝트 </a:t>
            </a:r>
            <a:endParaRPr lang="x-none" dirty="0"/>
          </a:p>
        </p:txBody>
      </p:sp>
      <p:pic>
        <p:nvPicPr>
          <p:cNvPr id="17410" name="Picture 2" descr="C:\Users\USER\Desktop\이것이mysql이다\이미지모음\10-14장,부록 그림(2019.09.30)\14장 그림\14-2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545" y="2291129"/>
            <a:ext cx="9218613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685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 smtClean="0"/>
              <a:t>GIS </a:t>
            </a:r>
            <a:r>
              <a:rPr lang="ko-KR" altLang="en-US" sz="2200" b="1" dirty="0" smtClean="0"/>
              <a:t>응용 프로젝트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GIS </a:t>
            </a:r>
            <a:r>
              <a:rPr lang="ko-KR" altLang="en-US" sz="2200" dirty="0"/>
              <a:t>응용 </a:t>
            </a:r>
            <a:r>
              <a:rPr lang="ko-KR" altLang="en-US" sz="2200" dirty="0" smtClean="0"/>
              <a:t>프로젝트 실습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지역 관리자 테이블 생성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sz="2200" dirty="0" smtClean="0"/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3 </a:t>
            </a:r>
            <a:r>
              <a:rPr lang="en-US" altLang="ko-KR" dirty="0"/>
              <a:t>MySQL</a:t>
            </a:r>
            <a:r>
              <a:rPr lang="ko-KR" altLang="en-US" dirty="0"/>
              <a:t>에서 진행하는 </a:t>
            </a:r>
            <a:r>
              <a:rPr lang="en-US" altLang="ko-KR" dirty="0"/>
              <a:t>GIS </a:t>
            </a:r>
            <a:r>
              <a:rPr lang="ko-KR" altLang="en-US" dirty="0"/>
              <a:t>응용 프로젝트 </a:t>
            </a:r>
            <a:endParaRPr lang="x-none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592" y="2244359"/>
            <a:ext cx="8237537" cy="294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6377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 smtClean="0"/>
              <a:t>GIS </a:t>
            </a:r>
            <a:r>
              <a:rPr lang="ko-KR" altLang="en-US" sz="2200" b="1" dirty="0" smtClean="0"/>
              <a:t>응용 프로젝트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GIS </a:t>
            </a:r>
            <a:r>
              <a:rPr lang="ko-KR" altLang="en-US" sz="2200" dirty="0"/>
              <a:t>응용 </a:t>
            </a:r>
            <a:r>
              <a:rPr lang="ko-KR" altLang="en-US" sz="2200" dirty="0" smtClean="0"/>
              <a:t>프로젝트 실습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직원 정보 입력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sz="2200" dirty="0" smtClean="0"/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3 </a:t>
            </a:r>
            <a:r>
              <a:rPr lang="en-US" altLang="ko-KR" dirty="0"/>
              <a:t>MySQL</a:t>
            </a:r>
            <a:r>
              <a:rPr lang="ko-KR" altLang="en-US" dirty="0"/>
              <a:t>에서 진행하는 </a:t>
            </a:r>
            <a:r>
              <a:rPr lang="en-US" altLang="ko-KR" dirty="0"/>
              <a:t>GIS </a:t>
            </a:r>
            <a:r>
              <a:rPr lang="ko-KR" altLang="en-US" dirty="0"/>
              <a:t>응용 프로젝트 </a:t>
            </a:r>
            <a:endParaRPr lang="x-none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862" y="2287709"/>
            <a:ext cx="10158413" cy="185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5719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 smtClean="0"/>
              <a:t>GIS </a:t>
            </a:r>
            <a:r>
              <a:rPr lang="ko-KR" altLang="en-US" sz="2200" b="1" dirty="0" smtClean="0"/>
              <a:t>응용 프로젝트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GIS </a:t>
            </a:r>
            <a:r>
              <a:rPr lang="ko-KR" altLang="en-US" sz="2200" dirty="0"/>
              <a:t>응용 </a:t>
            </a:r>
            <a:r>
              <a:rPr lang="ko-KR" altLang="en-US" sz="2200" dirty="0" smtClean="0"/>
              <a:t>프로젝트 실습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지역 관리자의 관리 지역 조회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sz="2200" dirty="0" smtClean="0"/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3 </a:t>
            </a:r>
            <a:r>
              <a:rPr lang="en-US" altLang="ko-KR" dirty="0"/>
              <a:t>MySQL</a:t>
            </a:r>
            <a:r>
              <a:rPr lang="ko-KR" altLang="en-US" dirty="0"/>
              <a:t>에서 진행하는 </a:t>
            </a:r>
            <a:r>
              <a:rPr lang="en-US" altLang="ko-KR" dirty="0"/>
              <a:t>GIS </a:t>
            </a:r>
            <a:r>
              <a:rPr lang="ko-KR" altLang="en-US" dirty="0"/>
              <a:t>응용 프로젝트 </a:t>
            </a:r>
            <a:endParaRPr lang="x-none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2206260"/>
            <a:ext cx="9602787" cy="73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 descr="C:\Users\USER\Desktop\이것이mysql이다\이미지모음\10-14장,부록 그림(2019.09.30)\14장 그림\14-25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70" y="3015762"/>
            <a:ext cx="8214972" cy="373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104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 smtClean="0"/>
              <a:t>GIS </a:t>
            </a:r>
            <a:r>
              <a:rPr lang="ko-KR" altLang="en-US" sz="2200" b="1" dirty="0" smtClean="0"/>
              <a:t>응용 프로젝트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GIS </a:t>
            </a:r>
            <a:r>
              <a:rPr lang="ko-KR" altLang="en-US" sz="2200" dirty="0"/>
              <a:t>응용 </a:t>
            </a:r>
            <a:r>
              <a:rPr lang="ko-KR" altLang="en-US" sz="2200" dirty="0" smtClean="0"/>
              <a:t>프로젝트 실습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서울시의 도로 테이블 생성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하나의 도로에 강변북로 입력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sz="2200" dirty="0" smtClean="0"/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3 </a:t>
            </a:r>
            <a:r>
              <a:rPr lang="en-US" altLang="ko-KR" dirty="0"/>
              <a:t>MySQL</a:t>
            </a:r>
            <a:r>
              <a:rPr lang="ko-KR" altLang="en-US" dirty="0"/>
              <a:t>에서 진행하는 </a:t>
            </a:r>
            <a:r>
              <a:rPr lang="en-US" altLang="ko-KR" dirty="0"/>
              <a:t>GIS </a:t>
            </a:r>
            <a:r>
              <a:rPr lang="ko-KR" altLang="en-US" dirty="0"/>
              <a:t>응용 프로젝트 </a:t>
            </a:r>
            <a:endParaRPr lang="x-none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67" y="2288930"/>
            <a:ext cx="1018857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7188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 smtClean="0"/>
              <a:t>GIS </a:t>
            </a:r>
            <a:r>
              <a:rPr lang="ko-KR" altLang="en-US" sz="2200" b="1" dirty="0" smtClean="0"/>
              <a:t>응용 프로젝트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GIS </a:t>
            </a:r>
            <a:r>
              <a:rPr lang="ko-KR" altLang="en-US" sz="2200" dirty="0"/>
              <a:t>응용 </a:t>
            </a:r>
            <a:r>
              <a:rPr lang="ko-KR" altLang="en-US" sz="2200" dirty="0" smtClean="0"/>
              <a:t>프로젝트 실습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서울시 도로 조회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sz="2200" dirty="0" smtClean="0"/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3 </a:t>
            </a:r>
            <a:r>
              <a:rPr lang="en-US" altLang="ko-KR" dirty="0"/>
              <a:t>MySQL</a:t>
            </a:r>
            <a:r>
              <a:rPr lang="ko-KR" altLang="en-US" dirty="0"/>
              <a:t>에서 진행하는 </a:t>
            </a:r>
            <a:r>
              <a:rPr lang="en-US" altLang="ko-KR" dirty="0"/>
              <a:t>GIS </a:t>
            </a:r>
            <a:r>
              <a:rPr lang="ko-KR" altLang="en-US" dirty="0"/>
              <a:t>응용 프로젝트 </a:t>
            </a:r>
            <a:endParaRPr lang="x-none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052" y="2184034"/>
            <a:ext cx="759777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 descr="C:\Users\USER\Desktop\이것이mysql이다\이미지모음\10-14장,부록 그림(2019.09.30)\14장 그림\14-2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847" y="2555019"/>
            <a:ext cx="8820883" cy="398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899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 smtClean="0"/>
              <a:t>GIS </a:t>
            </a:r>
            <a:r>
              <a:rPr lang="ko-KR" altLang="en-US" sz="2200" b="1" dirty="0" smtClean="0"/>
              <a:t>응용 프로젝트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GIS </a:t>
            </a:r>
            <a:r>
              <a:rPr lang="ko-KR" altLang="en-US" sz="2200" dirty="0"/>
              <a:t>응용 </a:t>
            </a:r>
            <a:r>
              <a:rPr lang="ko-KR" altLang="en-US" sz="2200" dirty="0" smtClean="0"/>
              <a:t>프로젝트 실습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전체</a:t>
            </a:r>
            <a:r>
              <a:rPr lang="ko-KR" altLang="en-US" dirty="0" smtClean="0">
                <a:solidFill>
                  <a:prstClr val="black"/>
                </a:solidFill>
              </a:rPr>
              <a:t> 조회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sz="2200" dirty="0" smtClean="0"/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3 </a:t>
            </a:r>
            <a:r>
              <a:rPr lang="en-US" altLang="ko-KR" dirty="0"/>
              <a:t>MySQL</a:t>
            </a:r>
            <a:r>
              <a:rPr lang="ko-KR" altLang="en-US" dirty="0"/>
              <a:t>에서 진행하는 </a:t>
            </a:r>
            <a:r>
              <a:rPr lang="en-US" altLang="ko-KR" dirty="0"/>
              <a:t>GIS </a:t>
            </a:r>
            <a:r>
              <a:rPr lang="ko-KR" altLang="en-US" dirty="0"/>
              <a:t>응용 프로젝트 </a:t>
            </a:r>
            <a:endParaRPr lang="x-none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2160588"/>
            <a:ext cx="9540875" cy="139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1197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 smtClean="0"/>
              <a:t>GIS </a:t>
            </a:r>
            <a:r>
              <a:rPr lang="ko-KR" altLang="en-US" sz="2200" b="1" dirty="0" smtClean="0"/>
              <a:t>응용 프로젝트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GIS </a:t>
            </a:r>
            <a:r>
              <a:rPr lang="ko-KR" altLang="en-US" sz="2200" dirty="0"/>
              <a:t>응용 </a:t>
            </a:r>
            <a:r>
              <a:rPr lang="ko-KR" altLang="en-US" sz="2200" dirty="0" smtClean="0"/>
              <a:t>프로젝트 실습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전체</a:t>
            </a:r>
            <a:r>
              <a:rPr lang="ko-KR" altLang="en-US" dirty="0" smtClean="0">
                <a:solidFill>
                  <a:prstClr val="black"/>
                </a:solidFill>
              </a:rPr>
              <a:t> 조회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sz="2200" dirty="0" smtClean="0"/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3 </a:t>
            </a:r>
            <a:r>
              <a:rPr lang="en-US" altLang="ko-KR" dirty="0"/>
              <a:t>MySQL</a:t>
            </a:r>
            <a:r>
              <a:rPr lang="ko-KR" altLang="en-US" dirty="0"/>
              <a:t>에서 진행하는 </a:t>
            </a:r>
            <a:r>
              <a:rPr lang="en-US" altLang="ko-KR" dirty="0"/>
              <a:t>GIS </a:t>
            </a:r>
            <a:r>
              <a:rPr lang="ko-KR" altLang="en-US" dirty="0"/>
              <a:t>응용 프로젝트 </a:t>
            </a:r>
            <a:endParaRPr lang="x-none" dirty="0"/>
          </a:p>
        </p:txBody>
      </p:sp>
      <p:pic>
        <p:nvPicPr>
          <p:cNvPr id="7" name="Picture 3" descr="C:\Users\USER\Desktop\이것이mysql이다\이미지모음\10-14장,부록 그림(2019.09.30)\14장 그림\14-27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4" y="2239507"/>
            <a:ext cx="9533061" cy="42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312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지리정보시스템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지리정보시스템</a:t>
            </a:r>
            <a:r>
              <a:rPr lang="en-US" altLang="ko-KR" sz="2200" dirty="0" smtClean="0"/>
              <a:t>(GIS</a:t>
            </a:r>
            <a:r>
              <a:rPr lang="en-US" altLang="ko-KR" sz="2200" dirty="0"/>
              <a:t>, Geographical Information </a:t>
            </a:r>
            <a:r>
              <a:rPr lang="en-US" altLang="ko-KR" sz="2200" dirty="0" smtClean="0"/>
              <a:t>System) </a:t>
            </a:r>
            <a:r>
              <a:rPr lang="ko-KR" altLang="en-US" sz="2200" dirty="0" smtClean="0"/>
              <a:t>이란</a:t>
            </a:r>
            <a:r>
              <a:rPr lang="en-US" altLang="ko-KR" sz="2200" dirty="0" smtClean="0"/>
              <a:t>?</a:t>
            </a:r>
          </a:p>
          <a:p>
            <a:pPr lvl="1"/>
            <a:r>
              <a:rPr lang="ko-KR" altLang="en-US" dirty="0">
                <a:solidFill>
                  <a:prstClr val="black"/>
                </a:solidFill>
              </a:rPr>
              <a:t>지표면과 지상공간에 존재하고 있는 각종 자연물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>
                <a:solidFill>
                  <a:prstClr val="black"/>
                </a:solidFill>
              </a:rPr>
              <a:t>산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강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토지 등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r>
              <a:rPr lang="ko-KR" altLang="en-US" dirty="0">
                <a:solidFill>
                  <a:prstClr val="black"/>
                </a:solidFill>
              </a:rPr>
              <a:t>과 인공물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>
                <a:solidFill>
                  <a:prstClr val="black"/>
                </a:solidFill>
              </a:rPr>
              <a:t>건물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도로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철도 등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r>
              <a:rPr lang="ko-KR" altLang="en-US" dirty="0">
                <a:solidFill>
                  <a:prstClr val="black"/>
                </a:solidFill>
              </a:rPr>
              <a:t>에 대한 위치 </a:t>
            </a:r>
            <a:r>
              <a:rPr lang="ko-KR" altLang="en-US" dirty="0" smtClean="0">
                <a:solidFill>
                  <a:prstClr val="black"/>
                </a:solidFill>
              </a:rPr>
              <a:t>정보와 </a:t>
            </a:r>
            <a:r>
              <a:rPr lang="ko-KR" altLang="en-US" dirty="0">
                <a:solidFill>
                  <a:prstClr val="black"/>
                </a:solidFill>
              </a:rPr>
              <a:t>속성 정보를 컴퓨터에 입력 후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이를 연계시켜 각종 계획 수립과 의사 결정 및 산업 활동을 효율적으로 지원할 수 있도록 만든 첨단 </a:t>
            </a:r>
            <a:r>
              <a:rPr lang="ko-KR" altLang="en-US" dirty="0" smtClean="0">
                <a:solidFill>
                  <a:prstClr val="black"/>
                </a:solidFill>
              </a:rPr>
              <a:t>정보 시스템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지도</a:t>
            </a:r>
            <a:r>
              <a:rPr lang="en-US" altLang="ko-KR" dirty="0" smtClean="0">
                <a:solidFill>
                  <a:prstClr val="black"/>
                </a:solidFill>
              </a:rPr>
              <a:t>(Map)</a:t>
            </a:r>
            <a:r>
              <a:rPr lang="ko-KR" altLang="en-US" dirty="0" smtClean="0">
                <a:solidFill>
                  <a:prstClr val="black"/>
                </a:solidFill>
              </a:rPr>
              <a:t>와 </a:t>
            </a:r>
            <a:r>
              <a:rPr lang="ko-KR" altLang="en-US" dirty="0">
                <a:solidFill>
                  <a:prstClr val="black"/>
                </a:solidFill>
              </a:rPr>
              <a:t>그에 따른 텍스트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>
                <a:solidFill>
                  <a:prstClr val="black"/>
                </a:solidFill>
              </a:rPr>
              <a:t>속성</a:t>
            </a:r>
            <a:r>
              <a:rPr lang="en-US" altLang="ko-KR" dirty="0">
                <a:solidFill>
                  <a:prstClr val="black"/>
                </a:solidFill>
              </a:rPr>
              <a:t>) </a:t>
            </a:r>
            <a:r>
              <a:rPr lang="ko-KR" altLang="en-US" dirty="0">
                <a:solidFill>
                  <a:prstClr val="black"/>
                </a:solidFill>
              </a:rPr>
              <a:t>정보를 컴퓨터에 입력한 후에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그 입력된 </a:t>
            </a:r>
            <a:r>
              <a:rPr lang="ko-KR" altLang="en-US" dirty="0" smtClean="0">
                <a:solidFill>
                  <a:prstClr val="black"/>
                </a:solidFill>
              </a:rPr>
              <a:t>전자지도</a:t>
            </a:r>
            <a:r>
              <a:rPr lang="en-US" altLang="ko-KR" dirty="0" smtClean="0">
                <a:solidFill>
                  <a:prstClr val="black"/>
                </a:solidFill>
              </a:rPr>
              <a:t>(Digital </a:t>
            </a:r>
            <a:r>
              <a:rPr lang="en-US" altLang="ko-KR" dirty="0">
                <a:solidFill>
                  <a:prstClr val="black"/>
                </a:solidFill>
              </a:rPr>
              <a:t>Map, </a:t>
            </a:r>
            <a:r>
              <a:rPr lang="ko-KR" altLang="en-US" dirty="0">
                <a:solidFill>
                  <a:prstClr val="black"/>
                </a:solidFill>
              </a:rPr>
              <a:t>수치 </a:t>
            </a:r>
            <a:r>
              <a:rPr lang="ko-KR" altLang="en-US" dirty="0" smtClean="0">
                <a:solidFill>
                  <a:prstClr val="black"/>
                </a:solidFill>
              </a:rPr>
              <a:t>지도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  <a:r>
              <a:rPr lang="ko-KR" altLang="en-US" dirty="0" smtClean="0">
                <a:solidFill>
                  <a:prstClr val="black"/>
                </a:solidFill>
              </a:rPr>
              <a:t>를 </a:t>
            </a:r>
            <a:r>
              <a:rPr lang="ko-KR" altLang="en-US" dirty="0">
                <a:solidFill>
                  <a:prstClr val="black"/>
                </a:solidFill>
              </a:rPr>
              <a:t>교통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환경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농업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생활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시설물 관리 등의 다양한 곳에 응용하는 </a:t>
            </a:r>
            <a:r>
              <a:rPr lang="ko-KR" altLang="en-US" dirty="0" smtClean="0">
                <a:solidFill>
                  <a:prstClr val="black"/>
                </a:solidFill>
              </a:rPr>
              <a:t>분야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ex) Google </a:t>
            </a:r>
            <a:r>
              <a:rPr lang="en-US" altLang="ko-KR" dirty="0" smtClean="0">
                <a:solidFill>
                  <a:prstClr val="black"/>
                </a:solidFill>
              </a:rPr>
              <a:t>Earth</a:t>
            </a:r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지형에 </a:t>
            </a:r>
            <a:r>
              <a:rPr lang="ko-KR" altLang="en-US" dirty="0">
                <a:solidFill>
                  <a:prstClr val="black"/>
                </a:solidFill>
              </a:rPr>
              <a:t>대한 인공위성 영상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각 주요 건물에 대한 사진 정보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해당 위치에 대한 지명 정보 등을 모두 함께 관리하는 통합된 </a:t>
            </a:r>
            <a:r>
              <a:rPr lang="en-US" altLang="ko-KR" dirty="0">
                <a:solidFill>
                  <a:prstClr val="black"/>
                </a:solidFill>
              </a:rPr>
              <a:t>GIS</a:t>
            </a:r>
            <a:r>
              <a:rPr lang="ko-KR" altLang="en-US" dirty="0">
                <a:solidFill>
                  <a:prstClr val="black"/>
                </a:solidFill>
              </a:rPr>
              <a:t>의 사례 중 </a:t>
            </a:r>
            <a:r>
              <a:rPr lang="ko-KR" altLang="en-US" dirty="0" smtClean="0">
                <a:solidFill>
                  <a:prstClr val="black"/>
                </a:solidFill>
              </a:rPr>
              <a:t>하나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01</a:t>
            </a:r>
            <a:r>
              <a:rPr lang="en-US" dirty="0" smtClean="0"/>
              <a:t> </a:t>
            </a:r>
            <a:r>
              <a:rPr lang="ko-KR" altLang="en-US" dirty="0" smtClean="0"/>
              <a:t>지리정보시스템의 개념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373856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 smtClean="0"/>
              <a:t>GIS </a:t>
            </a:r>
            <a:r>
              <a:rPr lang="ko-KR" altLang="en-US" sz="2200" b="1" dirty="0" smtClean="0"/>
              <a:t>응용 프로젝트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GIS </a:t>
            </a:r>
            <a:r>
              <a:rPr lang="ko-KR" altLang="en-US" sz="2200" dirty="0"/>
              <a:t>응용 </a:t>
            </a:r>
            <a:r>
              <a:rPr lang="ko-KR" altLang="en-US" sz="2200" dirty="0" smtClean="0"/>
              <a:t>프로젝트 실습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각 지역 관리자의 담당지역 면적 계산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sz="2200" dirty="0" smtClean="0"/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3 </a:t>
            </a:r>
            <a:r>
              <a:rPr lang="en-US" altLang="ko-KR" dirty="0"/>
              <a:t>MySQL</a:t>
            </a:r>
            <a:r>
              <a:rPr lang="ko-KR" altLang="en-US" dirty="0"/>
              <a:t>에서 진행하는 </a:t>
            </a:r>
            <a:r>
              <a:rPr lang="en-US" altLang="ko-KR" dirty="0"/>
              <a:t>GIS </a:t>
            </a:r>
            <a:r>
              <a:rPr lang="ko-KR" altLang="en-US" dirty="0"/>
              <a:t>응용 프로젝트 </a:t>
            </a:r>
            <a:endParaRPr lang="x-none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2213586"/>
            <a:ext cx="855027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 descr="C:\Users\USER\Desktop\이것이mysql이다\이미지모음\10-14장,부록 그림(2019.09.30)\14장 그림\14-28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239" y="2724149"/>
            <a:ext cx="5236373" cy="124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287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 smtClean="0"/>
              <a:t>GIS </a:t>
            </a:r>
            <a:r>
              <a:rPr lang="ko-KR" altLang="en-US" sz="2200" b="1" dirty="0" smtClean="0"/>
              <a:t>응용 프로젝트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GIS </a:t>
            </a:r>
            <a:r>
              <a:rPr lang="ko-KR" altLang="en-US" sz="2200" dirty="0"/>
              <a:t>응용 </a:t>
            </a:r>
            <a:r>
              <a:rPr lang="ko-KR" altLang="en-US" sz="2200" dirty="0" smtClean="0"/>
              <a:t>프로젝트 실습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각 지역 </a:t>
            </a:r>
            <a:r>
              <a:rPr lang="ko-KR" altLang="en-US" dirty="0" err="1" smtClean="0">
                <a:solidFill>
                  <a:prstClr val="black"/>
                </a:solidFill>
              </a:rPr>
              <a:t>관리자별</a:t>
            </a:r>
            <a:r>
              <a:rPr lang="ko-KR" altLang="en-US" dirty="0" smtClean="0">
                <a:solidFill>
                  <a:prstClr val="black"/>
                </a:solidFill>
              </a:rPr>
              <a:t> 담당하는 체인점의 이름과 주소 조회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sz="2200" dirty="0" smtClean="0"/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3 </a:t>
            </a:r>
            <a:r>
              <a:rPr lang="en-US" altLang="ko-KR" dirty="0"/>
              <a:t>MySQL</a:t>
            </a:r>
            <a:r>
              <a:rPr lang="ko-KR" altLang="en-US" dirty="0"/>
              <a:t>에서 진행하는 </a:t>
            </a:r>
            <a:r>
              <a:rPr lang="en-US" altLang="ko-KR" dirty="0"/>
              <a:t>GIS </a:t>
            </a:r>
            <a:r>
              <a:rPr lang="ko-KR" altLang="en-US" dirty="0"/>
              <a:t>응용 프로젝트 </a:t>
            </a:r>
            <a:endParaRPr lang="x-none" dirty="0"/>
          </a:p>
        </p:txBody>
      </p:sp>
      <p:grpSp>
        <p:nvGrpSpPr>
          <p:cNvPr id="2" name="그룹 1"/>
          <p:cNvGrpSpPr/>
          <p:nvPr/>
        </p:nvGrpSpPr>
        <p:grpSpPr>
          <a:xfrm>
            <a:off x="1425815" y="2239719"/>
            <a:ext cx="5753100" cy="2560638"/>
            <a:chOff x="1425815" y="2239719"/>
            <a:chExt cx="5753100" cy="2560638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285" y="2239719"/>
              <a:ext cx="2743200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6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815" y="2947744"/>
              <a:ext cx="5753100" cy="1852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30490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 smtClean="0"/>
              <a:t>GIS </a:t>
            </a:r>
            <a:r>
              <a:rPr lang="ko-KR" altLang="en-US" sz="2200" b="1" dirty="0" smtClean="0"/>
              <a:t>응용 프로젝트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GIS </a:t>
            </a:r>
            <a:r>
              <a:rPr lang="ko-KR" altLang="en-US" sz="2200" dirty="0"/>
              <a:t>응용 </a:t>
            </a:r>
            <a:r>
              <a:rPr lang="ko-KR" altLang="en-US" sz="2200" dirty="0" smtClean="0"/>
              <a:t>프로젝트 실습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각 지역 </a:t>
            </a:r>
            <a:r>
              <a:rPr lang="ko-KR" altLang="en-US" dirty="0" err="1" smtClean="0">
                <a:solidFill>
                  <a:prstClr val="black"/>
                </a:solidFill>
              </a:rPr>
              <a:t>관리자별</a:t>
            </a:r>
            <a:r>
              <a:rPr lang="ko-KR" altLang="en-US" dirty="0" smtClean="0">
                <a:solidFill>
                  <a:prstClr val="black"/>
                </a:solidFill>
              </a:rPr>
              <a:t> 담당하는 체인점의 이름과 주소 조회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sz="2200" dirty="0" smtClean="0"/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3 </a:t>
            </a:r>
            <a:r>
              <a:rPr lang="en-US" altLang="ko-KR" dirty="0"/>
              <a:t>MySQL</a:t>
            </a:r>
            <a:r>
              <a:rPr lang="ko-KR" altLang="en-US" dirty="0"/>
              <a:t>에서 진행하는 </a:t>
            </a:r>
            <a:r>
              <a:rPr lang="en-US" altLang="ko-KR" dirty="0"/>
              <a:t>GIS </a:t>
            </a:r>
            <a:r>
              <a:rPr lang="ko-KR" altLang="en-US" dirty="0"/>
              <a:t>응용 프로젝트 </a:t>
            </a:r>
            <a:endParaRPr lang="x-none" dirty="0"/>
          </a:p>
        </p:txBody>
      </p:sp>
      <p:pic>
        <p:nvPicPr>
          <p:cNvPr id="27650" name="Picture 2" descr="C:\Users\USER\Desktop\이것이mysql이다\이미지모음\10-14장,부록 그림(2019.09.30)\14장 그림\14-29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607" y="2287097"/>
            <a:ext cx="8281188" cy="436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999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 smtClean="0"/>
              <a:t>GIS </a:t>
            </a:r>
            <a:r>
              <a:rPr lang="ko-KR" altLang="en-US" sz="2200" b="1" dirty="0" smtClean="0"/>
              <a:t>응용 프로젝트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GIS </a:t>
            </a:r>
            <a:r>
              <a:rPr lang="ko-KR" altLang="en-US" sz="2200" dirty="0"/>
              <a:t>응용 </a:t>
            </a:r>
            <a:r>
              <a:rPr lang="ko-KR" altLang="en-US" sz="2200" dirty="0" smtClean="0"/>
              <a:t>프로젝트 실습 </a:t>
            </a:r>
            <a:endParaRPr lang="en-US" altLang="ko-KR" sz="2200" dirty="0" smtClean="0"/>
          </a:p>
          <a:p>
            <a:pPr lvl="1"/>
            <a:r>
              <a:rPr lang="en-US" altLang="ko-KR" dirty="0" smtClean="0">
                <a:solidFill>
                  <a:prstClr val="black"/>
                </a:solidFill>
              </a:rPr>
              <a:t>1</a:t>
            </a:r>
            <a:r>
              <a:rPr lang="ko-KR" altLang="en-US" dirty="0" err="1" smtClean="0">
                <a:solidFill>
                  <a:prstClr val="black"/>
                </a:solidFill>
              </a:rPr>
              <a:t>호점에서</a:t>
            </a:r>
            <a:r>
              <a:rPr lang="ko-KR" altLang="en-US" dirty="0" smtClean="0">
                <a:solidFill>
                  <a:prstClr val="black"/>
                </a:solidFill>
              </a:rPr>
              <a:t> 거리가 가까운 순으로 지점 조회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sz="2200" dirty="0" smtClean="0"/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3 </a:t>
            </a:r>
            <a:r>
              <a:rPr lang="en-US" altLang="ko-KR" dirty="0"/>
              <a:t>MySQL</a:t>
            </a:r>
            <a:r>
              <a:rPr lang="ko-KR" altLang="en-US" dirty="0"/>
              <a:t>에서 진행하는 </a:t>
            </a:r>
            <a:r>
              <a:rPr lang="en-US" altLang="ko-KR" dirty="0"/>
              <a:t>GIS </a:t>
            </a:r>
            <a:r>
              <a:rPr lang="ko-KR" altLang="en-US" dirty="0"/>
              <a:t>응용 프로젝트 </a:t>
            </a:r>
            <a:endParaRPr lang="x-none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312" y="2267805"/>
            <a:ext cx="8672513" cy="256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6040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 smtClean="0"/>
              <a:t>GIS </a:t>
            </a:r>
            <a:r>
              <a:rPr lang="ko-KR" altLang="en-US" sz="2200" b="1" dirty="0" smtClean="0"/>
              <a:t>응용 프로젝트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GIS </a:t>
            </a:r>
            <a:r>
              <a:rPr lang="ko-KR" altLang="en-US" sz="2200" dirty="0"/>
              <a:t>응용 </a:t>
            </a:r>
            <a:r>
              <a:rPr lang="ko-KR" altLang="en-US" sz="2200" dirty="0" smtClean="0"/>
              <a:t>프로젝트 실습 </a:t>
            </a:r>
            <a:endParaRPr lang="en-US" altLang="ko-KR" sz="2200" dirty="0" smtClean="0"/>
          </a:p>
          <a:p>
            <a:pPr lvl="1"/>
            <a:r>
              <a:rPr lang="en-US" altLang="ko-KR" dirty="0" smtClean="0">
                <a:solidFill>
                  <a:prstClr val="black"/>
                </a:solidFill>
              </a:rPr>
              <a:t>1</a:t>
            </a:r>
            <a:r>
              <a:rPr lang="ko-KR" altLang="en-US" dirty="0" err="1" smtClean="0">
                <a:solidFill>
                  <a:prstClr val="black"/>
                </a:solidFill>
              </a:rPr>
              <a:t>호점에서</a:t>
            </a:r>
            <a:r>
              <a:rPr lang="ko-KR" altLang="en-US" dirty="0" smtClean="0">
                <a:solidFill>
                  <a:prstClr val="black"/>
                </a:solidFill>
              </a:rPr>
              <a:t> 거리가 가까운 순으로 지점 조회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sz="2200" dirty="0" smtClean="0"/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3 </a:t>
            </a:r>
            <a:r>
              <a:rPr lang="en-US" altLang="ko-KR" dirty="0"/>
              <a:t>MySQL</a:t>
            </a:r>
            <a:r>
              <a:rPr lang="ko-KR" altLang="en-US" dirty="0"/>
              <a:t>에서 진행하는 </a:t>
            </a:r>
            <a:r>
              <a:rPr lang="en-US" altLang="ko-KR" dirty="0"/>
              <a:t>GIS </a:t>
            </a:r>
            <a:r>
              <a:rPr lang="ko-KR" altLang="en-US" dirty="0"/>
              <a:t>응용 프로젝트 </a:t>
            </a:r>
            <a:endParaRPr lang="x-none" dirty="0"/>
          </a:p>
        </p:txBody>
      </p:sp>
      <p:pic>
        <p:nvPicPr>
          <p:cNvPr id="29698" name="Picture 2" descr="C:\Users\USER\Desktop\이것이mysql이다\이미지모음\10-14장,부록 그림(2019.09.30)\14장 그림\14-3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253" y="2319337"/>
            <a:ext cx="9160393" cy="392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331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 smtClean="0"/>
              <a:t>GIS </a:t>
            </a:r>
            <a:r>
              <a:rPr lang="ko-KR" altLang="en-US" sz="2200" b="1" dirty="0" smtClean="0"/>
              <a:t>응용 프로젝트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GIS </a:t>
            </a:r>
            <a:r>
              <a:rPr lang="ko-KR" altLang="en-US" sz="2200" dirty="0"/>
              <a:t>응용 </a:t>
            </a:r>
            <a:r>
              <a:rPr lang="ko-KR" altLang="en-US" sz="2200" dirty="0" smtClean="0"/>
              <a:t>프로젝트 실습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두 관리자의 지역을 합쳐서 조회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sz="2200" dirty="0" smtClean="0"/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3 </a:t>
            </a:r>
            <a:r>
              <a:rPr lang="en-US" altLang="ko-KR" dirty="0"/>
              <a:t>MySQL</a:t>
            </a:r>
            <a:r>
              <a:rPr lang="ko-KR" altLang="en-US" dirty="0"/>
              <a:t>에서 진행하는 </a:t>
            </a:r>
            <a:r>
              <a:rPr lang="en-US" altLang="ko-KR" dirty="0"/>
              <a:t>GIS </a:t>
            </a:r>
            <a:r>
              <a:rPr lang="ko-KR" altLang="en-US" dirty="0"/>
              <a:t>응용 프로젝트 </a:t>
            </a:r>
            <a:endParaRPr lang="x-none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692" y="2157044"/>
            <a:ext cx="999807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 descr="C:\Users\USER\Desktop\이것이mysql이다\이미지모음\10-14장,부록 그림(2019.09.30)\14장 그림\14-3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959" y="3319146"/>
            <a:ext cx="7514125" cy="345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551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 smtClean="0"/>
              <a:t>GIS </a:t>
            </a:r>
            <a:r>
              <a:rPr lang="ko-KR" altLang="en-US" sz="2200" b="1" dirty="0" smtClean="0"/>
              <a:t>응용 프로젝트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GIS </a:t>
            </a:r>
            <a:r>
              <a:rPr lang="ko-KR" altLang="en-US" sz="2200" dirty="0"/>
              <a:t>응용 </a:t>
            </a:r>
            <a:r>
              <a:rPr lang="ko-KR" altLang="en-US" sz="2200" dirty="0" smtClean="0"/>
              <a:t>프로젝트 실습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두 관리자가 중복되어 관리되는 지점 이름 조회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sz="2200" dirty="0" smtClean="0"/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3 </a:t>
            </a:r>
            <a:r>
              <a:rPr lang="en-US" altLang="ko-KR" dirty="0"/>
              <a:t>MySQL</a:t>
            </a:r>
            <a:r>
              <a:rPr lang="ko-KR" altLang="en-US" dirty="0"/>
              <a:t>에서 진행하는 </a:t>
            </a:r>
            <a:r>
              <a:rPr lang="en-US" altLang="ko-KR" dirty="0"/>
              <a:t>GIS </a:t>
            </a:r>
            <a:r>
              <a:rPr lang="ko-KR" altLang="en-US" dirty="0"/>
              <a:t>응용 프로젝트 </a:t>
            </a:r>
            <a:endParaRPr lang="x-none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577" y="2195389"/>
            <a:ext cx="9472613" cy="22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 descr="C:\Users\USER\Desktop\이것이mysql이다\이미지모음\10-14장,부록 그림(2019.09.30)\14장 그림\14-3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392" y="4990002"/>
            <a:ext cx="3329354" cy="164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5323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 smtClean="0"/>
              <a:t>GIS </a:t>
            </a:r>
            <a:r>
              <a:rPr lang="ko-KR" altLang="en-US" sz="2200" b="1" dirty="0" smtClean="0"/>
              <a:t>응용 프로젝트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GIS </a:t>
            </a:r>
            <a:r>
              <a:rPr lang="ko-KR" altLang="en-US" sz="2200" dirty="0"/>
              <a:t>응용 </a:t>
            </a:r>
            <a:r>
              <a:rPr lang="ko-KR" altLang="en-US" sz="2200" dirty="0" smtClean="0"/>
              <a:t>프로젝트 실습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주차시설 확충을 위하여 강변북로에서 </a:t>
            </a:r>
            <a:r>
              <a:rPr lang="en-US" altLang="ko-KR" dirty="0" smtClean="0">
                <a:solidFill>
                  <a:prstClr val="black"/>
                </a:solidFill>
              </a:rPr>
              <a:t>30m </a:t>
            </a:r>
            <a:r>
              <a:rPr lang="ko-KR" altLang="en-US" dirty="0" smtClean="0">
                <a:solidFill>
                  <a:prstClr val="black"/>
                </a:solidFill>
              </a:rPr>
              <a:t>이내에 </a:t>
            </a:r>
            <a:r>
              <a:rPr lang="ko-KR" altLang="en-US" dirty="0" smtClean="0">
                <a:solidFill>
                  <a:prstClr val="black"/>
                </a:solidFill>
              </a:rPr>
              <a:t>있는 </a:t>
            </a:r>
            <a:r>
              <a:rPr lang="ko-KR" altLang="en-US" dirty="0" err="1" smtClean="0">
                <a:solidFill>
                  <a:prstClr val="black"/>
                </a:solidFill>
              </a:rPr>
              <a:t>짬뽕집</a:t>
            </a:r>
            <a:r>
              <a:rPr lang="ko-KR" altLang="en-US" dirty="0" smtClean="0">
                <a:solidFill>
                  <a:prstClr val="black"/>
                </a:solidFill>
              </a:rPr>
              <a:t> 조회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sz="2200" dirty="0" smtClean="0"/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3 </a:t>
            </a:r>
            <a:r>
              <a:rPr lang="en-US" altLang="ko-KR" dirty="0"/>
              <a:t>MySQL</a:t>
            </a:r>
            <a:r>
              <a:rPr lang="ko-KR" altLang="en-US" dirty="0"/>
              <a:t>에서 진행하는 </a:t>
            </a:r>
            <a:r>
              <a:rPr lang="en-US" altLang="ko-KR" dirty="0"/>
              <a:t>GIS </a:t>
            </a:r>
            <a:r>
              <a:rPr lang="ko-KR" altLang="en-US" dirty="0"/>
              <a:t>응용 프로젝트 </a:t>
            </a:r>
            <a:endParaRPr lang="x-none" dirty="0"/>
          </a:p>
        </p:txBody>
      </p:sp>
      <p:grpSp>
        <p:nvGrpSpPr>
          <p:cNvPr id="2" name="그룹 1"/>
          <p:cNvGrpSpPr/>
          <p:nvPr/>
        </p:nvGrpSpPr>
        <p:grpSpPr>
          <a:xfrm>
            <a:off x="1508125" y="2147032"/>
            <a:ext cx="7346950" cy="1517651"/>
            <a:chOff x="1508125" y="2147032"/>
            <a:chExt cx="7346950" cy="1517651"/>
          </a:xfrm>
        </p:grpSpPr>
        <p:pic>
          <p:nvPicPr>
            <p:cNvPr id="327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8125" y="2147032"/>
              <a:ext cx="7346950" cy="715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1525" y="2910620"/>
              <a:ext cx="6280150" cy="75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2772" name="Picture 4" descr="C:\Users\USER\Desktop\이것이mysql이다\이미지모음\10-14장,부록 그림(2019.09.30)\14장 그림\14-33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712" y="4104543"/>
            <a:ext cx="5441816" cy="191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4523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 smtClean="0"/>
              <a:t>GIS </a:t>
            </a:r>
            <a:r>
              <a:rPr lang="ko-KR" altLang="en-US" sz="2200" b="1" dirty="0" smtClean="0"/>
              <a:t>응용 프로젝트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GIS </a:t>
            </a:r>
            <a:r>
              <a:rPr lang="ko-KR" altLang="en-US" sz="2200" dirty="0"/>
              <a:t>응용 </a:t>
            </a:r>
            <a:r>
              <a:rPr lang="ko-KR" altLang="en-US" sz="2200" dirty="0" smtClean="0"/>
              <a:t>프로젝트 실습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강변북로에서 </a:t>
            </a:r>
            <a:r>
              <a:rPr lang="en-US" altLang="ko-KR" dirty="0" smtClean="0">
                <a:solidFill>
                  <a:prstClr val="black"/>
                </a:solidFill>
              </a:rPr>
              <a:t>30m </a:t>
            </a:r>
            <a:r>
              <a:rPr lang="ko-KR" altLang="en-US" dirty="0" smtClean="0">
                <a:solidFill>
                  <a:prstClr val="black"/>
                </a:solidFill>
              </a:rPr>
              <a:t>이내에 </a:t>
            </a:r>
            <a:r>
              <a:rPr lang="ko-KR" altLang="en-US" dirty="0" smtClean="0">
                <a:solidFill>
                  <a:prstClr val="black"/>
                </a:solidFill>
              </a:rPr>
              <a:t>있는 </a:t>
            </a:r>
            <a:r>
              <a:rPr lang="ko-KR" altLang="en-US" dirty="0" err="1" smtClean="0">
                <a:solidFill>
                  <a:prstClr val="black"/>
                </a:solidFill>
              </a:rPr>
              <a:t>짬뽕집을</a:t>
            </a:r>
            <a:r>
              <a:rPr lang="ko-KR" altLang="en-US" dirty="0" smtClean="0">
                <a:solidFill>
                  <a:prstClr val="black"/>
                </a:solidFill>
              </a:rPr>
              <a:t> 지도로 출력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sz="2200" dirty="0" smtClean="0"/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3 </a:t>
            </a:r>
            <a:r>
              <a:rPr lang="en-US" altLang="ko-KR" dirty="0"/>
              <a:t>MySQL</a:t>
            </a:r>
            <a:r>
              <a:rPr lang="ko-KR" altLang="en-US" dirty="0"/>
              <a:t>에서 진행하는 </a:t>
            </a:r>
            <a:r>
              <a:rPr lang="en-US" altLang="ko-KR" dirty="0"/>
              <a:t>GIS </a:t>
            </a:r>
            <a:r>
              <a:rPr lang="ko-KR" altLang="en-US" dirty="0"/>
              <a:t>응용 프로젝트 </a:t>
            </a:r>
            <a:endParaRPr lang="x-none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273" y="2245457"/>
            <a:ext cx="8443913" cy="211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8249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 smtClean="0"/>
              <a:t>GIS </a:t>
            </a:r>
            <a:r>
              <a:rPr lang="ko-KR" altLang="en-US" sz="2200" b="1" dirty="0" smtClean="0"/>
              <a:t>응용 프로젝트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GIS </a:t>
            </a:r>
            <a:r>
              <a:rPr lang="ko-KR" altLang="en-US" sz="2200" dirty="0"/>
              <a:t>응용 </a:t>
            </a:r>
            <a:r>
              <a:rPr lang="ko-KR" altLang="en-US" sz="2200" dirty="0" smtClean="0"/>
              <a:t>프로젝트 실습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강변북로에서 </a:t>
            </a:r>
            <a:r>
              <a:rPr lang="en-US" altLang="ko-KR" dirty="0" smtClean="0">
                <a:solidFill>
                  <a:prstClr val="black"/>
                </a:solidFill>
              </a:rPr>
              <a:t>30m </a:t>
            </a:r>
            <a:r>
              <a:rPr lang="ko-KR" altLang="en-US" dirty="0" smtClean="0">
                <a:solidFill>
                  <a:prstClr val="black"/>
                </a:solidFill>
              </a:rPr>
              <a:t>이내에 </a:t>
            </a:r>
            <a:r>
              <a:rPr lang="ko-KR" altLang="en-US" dirty="0" smtClean="0">
                <a:solidFill>
                  <a:prstClr val="black"/>
                </a:solidFill>
              </a:rPr>
              <a:t>있는 </a:t>
            </a:r>
            <a:r>
              <a:rPr lang="ko-KR" altLang="en-US" dirty="0" err="1" smtClean="0">
                <a:solidFill>
                  <a:prstClr val="black"/>
                </a:solidFill>
              </a:rPr>
              <a:t>짬뽕집을</a:t>
            </a:r>
            <a:r>
              <a:rPr lang="ko-KR" altLang="en-US" dirty="0" smtClean="0">
                <a:solidFill>
                  <a:prstClr val="black"/>
                </a:solidFill>
              </a:rPr>
              <a:t> 지도로 출력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sz="2200" dirty="0" smtClean="0"/>
          </a:p>
          <a:p>
            <a:pPr marL="0" lvl="1" indent="0">
              <a:spcBef>
                <a:spcPts val="1000"/>
              </a:spcBef>
              <a:buClr>
                <a:srgbClr val="4BB0A0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3 </a:t>
            </a:r>
            <a:r>
              <a:rPr lang="en-US" altLang="ko-KR" dirty="0"/>
              <a:t>MySQL</a:t>
            </a:r>
            <a:r>
              <a:rPr lang="ko-KR" altLang="en-US" dirty="0"/>
              <a:t>에서 진행하는 </a:t>
            </a:r>
            <a:r>
              <a:rPr lang="en-US" altLang="ko-KR" dirty="0"/>
              <a:t>GIS </a:t>
            </a:r>
            <a:r>
              <a:rPr lang="ko-KR" altLang="en-US" dirty="0"/>
              <a:t>응용 프로젝트 </a:t>
            </a:r>
            <a:endParaRPr lang="x-none" dirty="0"/>
          </a:p>
        </p:txBody>
      </p:sp>
      <p:pic>
        <p:nvPicPr>
          <p:cNvPr id="34818" name="Picture 2" descr="C:\Users\USER\Desktop\이것이mysql이다\이미지모음\10-14장,부록 그림(2019.09.30)\14장 그림\14-3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358" y="2231047"/>
            <a:ext cx="9642003" cy="434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87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지리정보시스템</a:t>
            </a:r>
            <a:endParaRPr lang="ko-KR" altLang="en-US" sz="2200" b="1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01</a:t>
            </a:r>
            <a:r>
              <a:rPr lang="en-US" dirty="0" smtClean="0"/>
              <a:t> </a:t>
            </a:r>
            <a:r>
              <a:rPr lang="ko-KR" altLang="en-US" dirty="0" smtClean="0"/>
              <a:t>지리정보시스템의 개념</a:t>
            </a:r>
            <a:endParaRPr lang="x-none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8" y="1235274"/>
            <a:ext cx="7127996" cy="5587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3074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xmlns="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204" y="2650835"/>
            <a:ext cx="6700788" cy="1077104"/>
          </a:xfrm>
        </p:spPr>
        <p:txBody>
          <a:bodyPr/>
          <a:lstStyle/>
          <a:p>
            <a:r>
              <a:rPr lang="en-US" altLang="ko-KR" sz="8000" dirty="0" smtClean="0">
                <a:solidFill>
                  <a:srgbClr val="4285F4"/>
                </a:solidFill>
              </a:rPr>
              <a:t>Thank You!</a:t>
            </a:r>
            <a:endParaRPr lang="ko-KR" altLang="en-US" sz="8000" dirty="0">
              <a:solidFill>
                <a:srgbClr val="4285F4"/>
              </a:solidFill>
            </a:endParaRPr>
          </a:p>
        </p:txBody>
      </p:sp>
      <p:sp>
        <p:nvSpPr>
          <p:cNvPr id="7" name="Google Shape;1312;p63">
            <a:extLst>
              <a:ext uri="{FF2B5EF4-FFF2-40B4-BE49-F238E27FC236}">
                <a16:creationId xmlns:a16="http://schemas.microsoft.com/office/drawing/2014/main" xmlns="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D241BC3-2D2C-354F-BE20-6B615EF877A6}"/>
              </a:ext>
            </a:extLst>
          </p:cNvPr>
          <p:cNvSpPr txBox="1"/>
          <p:nvPr/>
        </p:nvSpPr>
        <p:spPr>
          <a:xfrm>
            <a:off x="1003855" y="712038"/>
            <a:ext cx="88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이것이</a:t>
            </a:r>
            <a:r>
              <a:rPr lang="ko-KR" altLang="en-US" sz="3200" b="1" dirty="0" smtClean="0"/>
              <a:t> 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MySQL</a:t>
            </a:r>
            <a:r>
              <a:rPr lang="en-US" altLang="ko-KR" sz="3200" b="1" dirty="0" smtClean="0"/>
              <a:t> </a:t>
            </a:r>
            <a:r>
              <a:rPr lang="ko-KR" altLang="en-US" sz="2400" b="1" dirty="0" smtClean="0"/>
              <a:t>이다</a:t>
            </a:r>
            <a:endParaRPr lang="en-US" altLang="ko-KR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235" y="1916724"/>
            <a:ext cx="2785688" cy="357846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9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지리정보시스템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 smtClean="0"/>
              <a:t>GIS</a:t>
            </a:r>
            <a:r>
              <a:rPr lang="ko-KR" altLang="en-US" sz="2200" dirty="0" smtClean="0"/>
              <a:t>에서 사용되는 데이터의 기본 구조</a:t>
            </a:r>
            <a:endParaRPr lang="en-US" altLang="ko-KR" sz="2200" dirty="0" smtClean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01</a:t>
            </a:r>
            <a:r>
              <a:rPr lang="en-US" dirty="0" smtClean="0"/>
              <a:t> </a:t>
            </a:r>
            <a:r>
              <a:rPr lang="ko-KR" altLang="en-US" dirty="0" smtClean="0"/>
              <a:t>지리정보시스템의 개념</a:t>
            </a:r>
            <a:endParaRPr lang="x-none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46" y="1861527"/>
            <a:ext cx="8370714" cy="4662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325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공간 데이터의 기본 개념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속성 데이터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기존에 사용해 왔던 문자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숫자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날짜 등의 데이터 형식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공간 데이터</a:t>
            </a:r>
            <a:r>
              <a:rPr lang="en-US" altLang="ko-KR" sz="2200" dirty="0" smtClean="0"/>
              <a:t>(Spatial Data)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>
                <a:solidFill>
                  <a:prstClr val="black"/>
                </a:solidFill>
              </a:rPr>
              <a:t>지구상에 존재하는 지형정보를 표현한 </a:t>
            </a:r>
            <a:r>
              <a:rPr lang="ko-KR" altLang="en-US" dirty="0" smtClean="0">
                <a:solidFill>
                  <a:prstClr val="black"/>
                </a:solidFill>
              </a:rPr>
              <a:t>데이터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ko-KR" altLang="en-US" dirty="0">
                <a:solidFill>
                  <a:prstClr val="black"/>
                </a:solidFill>
              </a:rPr>
              <a:t>종이지도에 표현된 강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도로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나무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건물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가로등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전봇대 등의 모든 표현물을 디지털 지도</a:t>
            </a:r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수치지도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r>
              <a:rPr lang="ko-KR" altLang="en-US" dirty="0">
                <a:solidFill>
                  <a:prstClr val="black"/>
                </a:solidFill>
              </a:rPr>
              <a:t>상에 옮겨 놓은 데이터</a:t>
            </a:r>
          </a:p>
          <a:p>
            <a:pPr lvl="1"/>
            <a:r>
              <a:rPr lang="en-US" altLang="ko-KR" dirty="0" smtClean="0">
                <a:solidFill>
                  <a:prstClr val="black"/>
                </a:solidFill>
              </a:rPr>
              <a:t>MySQL </a:t>
            </a:r>
            <a:r>
              <a:rPr lang="en-US" altLang="ko-KR" dirty="0">
                <a:solidFill>
                  <a:prstClr val="black"/>
                </a:solidFill>
              </a:rPr>
              <a:t>5.0</a:t>
            </a:r>
            <a:r>
              <a:rPr lang="ko-KR" altLang="en-US" dirty="0">
                <a:solidFill>
                  <a:prstClr val="black"/>
                </a:solidFill>
              </a:rPr>
              <a:t>부터 </a:t>
            </a:r>
            <a:r>
              <a:rPr lang="en-US" altLang="ko-KR" dirty="0">
                <a:solidFill>
                  <a:prstClr val="black"/>
                </a:solidFill>
              </a:rPr>
              <a:t>Geometry</a:t>
            </a:r>
            <a:r>
              <a:rPr lang="ko-KR" altLang="en-US" dirty="0">
                <a:solidFill>
                  <a:prstClr val="black"/>
                </a:solidFill>
              </a:rPr>
              <a:t>라는 데이터 </a:t>
            </a:r>
            <a:r>
              <a:rPr lang="ko-KR" altLang="en-US" dirty="0" smtClean="0">
                <a:solidFill>
                  <a:prstClr val="black"/>
                </a:solidFill>
              </a:rPr>
              <a:t>형식으로 </a:t>
            </a:r>
            <a:r>
              <a:rPr lang="ko-KR" altLang="en-US" dirty="0">
                <a:solidFill>
                  <a:prstClr val="black"/>
                </a:solidFill>
              </a:rPr>
              <a:t>공간 데이터를 각각의 개체로 저장</a:t>
            </a:r>
            <a:r>
              <a:rPr lang="en-US" altLang="ko-KR" dirty="0">
                <a:solidFill>
                  <a:prstClr val="black"/>
                </a:solidFill>
              </a:rPr>
              <a:t>/</a:t>
            </a:r>
            <a:r>
              <a:rPr lang="ko-KR" altLang="en-US" dirty="0">
                <a:solidFill>
                  <a:prstClr val="black"/>
                </a:solidFill>
              </a:rPr>
              <a:t>관리</a:t>
            </a:r>
            <a:r>
              <a:rPr lang="en-US" altLang="ko-KR" dirty="0">
                <a:solidFill>
                  <a:prstClr val="black"/>
                </a:solidFill>
              </a:rPr>
              <a:t>/</a:t>
            </a:r>
            <a:r>
              <a:rPr lang="ko-KR" altLang="en-US" dirty="0" smtClean="0">
                <a:solidFill>
                  <a:prstClr val="black"/>
                </a:solidFill>
              </a:rPr>
              <a:t>검색 지원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기존에는 별도 파일 단위로만 관리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01</a:t>
            </a:r>
            <a:r>
              <a:rPr lang="en-US" dirty="0" smtClean="0"/>
              <a:t> </a:t>
            </a:r>
            <a:r>
              <a:rPr lang="ko-KR" altLang="en-US" dirty="0" smtClean="0"/>
              <a:t>지리정보시스템의 개념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209221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공간 데이터의 기본 개념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공간 데이터</a:t>
            </a:r>
            <a:r>
              <a:rPr lang="en-US" altLang="ko-KR" sz="2200" dirty="0" smtClean="0"/>
              <a:t>(Spatial Data)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>
                <a:solidFill>
                  <a:prstClr val="black"/>
                </a:solidFill>
              </a:rPr>
              <a:t>국토지리정보원</a:t>
            </a:r>
            <a:r>
              <a:rPr lang="en-US" altLang="ko-KR" dirty="0">
                <a:solidFill>
                  <a:prstClr val="black"/>
                </a:solidFill>
              </a:rPr>
              <a:t>(http://map.ngii.go.kr)</a:t>
            </a:r>
            <a:r>
              <a:rPr lang="ko-KR" altLang="en-US" dirty="0">
                <a:solidFill>
                  <a:prstClr val="black"/>
                </a:solidFill>
              </a:rPr>
              <a:t>에서 배포하고 있는 수치지도 </a:t>
            </a:r>
            <a:r>
              <a:rPr lang="ko-KR" altLang="en-US" dirty="0" smtClean="0">
                <a:solidFill>
                  <a:prstClr val="black"/>
                </a:solidFill>
              </a:rPr>
              <a:t>샘플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01</a:t>
            </a:r>
            <a:r>
              <a:rPr lang="en-US" dirty="0" smtClean="0"/>
              <a:t> </a:t>
            </a:r>
            <a:r>
              <a:rPr lang="ko-KR" altLang="en-US" dirty="0" smtClean="0"/>
              <a:t>지리정보시스템의 개념</a:t>
            </a:r>
            <a:endParaRPr lang="x-none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72" y="2317018"/>
            <a:ext cx="10090150" cy="406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0729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공간 데이터의 기본 개념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공간 데이터</a:t>
            </a:r>
            <a:r>
              <a:rPr lang="en-US" altLang="ko-KR" sz="2200" dirty="0" smtClean="0"/>
              <a:t>(Spatial Data)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전국 약 </a:t>
            </a:r>
            <a:r>
              <a:rPr lang="en-US" altLang="ko-KR" dirty="0" smtClean="0">
                <a:solidFill>
                  <a:prstClr val="black"/>
                </a:solidFill>
              </a:rPr>
              <a:t>1</a:t>
            </a:r>
            <a:r>
              <a:rPr lang="ko-KR" altLang="en-US" dirty="0" smtClean="0">
                <a:solidFill>
                  <a:prstClr val="black"/>
                </a:solidFill>
              </a:rPr>
              <a:t>만 </a:t>
            </a:r>
            <a:r>
              <a:rPr lang="en-US" altLang="ko-KR" dirty="0" smtClean="0">
                <a:solidFill>
                  <a:prstClr val="black"/>
                </a:solidFill>
              </a:rPr>
              <a:t>6</a:t>
            </a:r>
            <a:r>
              <a:rPr lang="ko-KR" altLang="en-US" dirty="0" smtClean="0">
                <a:solidFill>
                  <a:prstClr val="black"/>
                </a:solidFill>
              </a:rPr>
              <a:t>천여 개의 </a:t>
            </a:r>
            <a:r>
              <a:rPr lang="en-US" altLang="ko-KR" dirty="0" smtClean="0">
                <a:solidFill>
                  <a:prstClr val="black"/>
                </a:solidFill>
              </a:rPr>
              <a:t>1/5,000 </a:t>
            </a:r>
            <a:r>
              <a:rPr lang="ko-KR" altLang="en-US" dirty="0" smtClean="0">
                <a:solidFill>
                  <a:prstClr val="black"/>
                </a:solidFill>
              </a:rPr>
              <a:t>수치지도로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제작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en-US" altLang="ko-KR" dirty="0" smtClean="0">
                <a:solidFill>
                  <a:prstClr val="black"/>
                </a:solidFill>
              </a:rPr>
              <a:t>NGI</a:t>
            </a:r>
            <a:r>
              <a:rPr lang="en-US" altLang="ko-KR" dirty="0">
                <a:solidFill>
                  <a:prstClr val="black"/>
                </a:solidFill>
              </a:rPr>
              <a:t>, SHP, DXF </a:t>
            </a:r>
            <a:r>
              <a:rPr lang="ko-KR" altLang="en-US" dirty="0">
                <a:solidFill>
                  <a:prstClr val="black"/>
                </a:solidFill>
              </a:rPr>
              <a:t>등의 포맷 파일로 각각 </a:t>
            </a:r>
            <a:r>
              <a:rPr lang="ko-KR" altLang="en-US" dirty="0" smtClean="0">
                <a:solidFill>
                  <a:prstClr val="black"/>
                </a:solidFill>
              </a:rPr>
              <a:t>저장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국가에서 구축해 놓은 공간 데이터를 많은 분야에서 이미 활용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가장 보편적인 분야 </a:t>
            </a:r>
            <a:endParaRPr lang="en-US" altLang="ko-KR" dirty="0">
              <a:solidFill>
                <a:prstClr val="black"/>
              </a:solidFill>
            </a:endParaRPr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자동차의 </a:t>
            </a:r>
            <a:r>
              <a:rPr lang="ko-KR" altLang="en-US" dirty="0" err="1" smtClean="0">
                <a:solidFill>
                  <a:prstClr val="black"/>
                </a:solidFill>
              </a:rPr>
              <a:t>네비게이션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GPS(</a:t>
            </a:r>
            <a:r>
              <a:rPr lang="ko-KR" altLang="en-US" dirty="0" smtClean="0">
                <a:solidFill>
                  <a:prstClr val="black"/>
                </a:solidFill>
              </a:rPr>
              <a:t>위성위치정보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  <a:r>
              <a:rPr lang="ko-KR" altLang="en-US" dirty="0" smtClean="0">
                <a:solidFill>
                  <a:prstClr val="black"/>
                </a:solidFill>
              </a:rPr>
              <a:t>와 함께 활용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err="1" smtClean="0">
                <a:solidFill>
                  <a:prstClr val="black"/>
                </a:solidFill>
              </a:rPr>
              <a:t>구글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 err="1" smtClean="0">
                <a:solidFill>
                  <a:prstClr val="black"/>
                </a:solidFill>
              </a:rPr>
              <a:t>어스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err="1" smtClean="0">
                <a:solidFill>
                  <a:prstClr val="black"/>
                </a:solidFill>
              </a:rPr>
              <a:t>카카오맵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err="1" smtClean="0">
                <a:solidFill>
                  <a:prstClr val="black"/>
                </a:solidFill>
              </a:rPr>
              <a:t>네이버</a:t>
            </a:r>
            <a:r>
              <a:rPr lang="ko-KR" altLang="en-US" dirty="0" smtClean="0">
                <a:solidFill>
                  <a:prstClr val="black"/>
                </a:solidFill>
              </a:rPr>
              <a:t> 지도에서도 공간 정보 활용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en-US" altLang="ko-KR" dirty="0" smtClean="0">
                <a:solidFill>
                  <a:prstClr val="black"/>
                </a:solidFill>
              </a:rPr>
              <a:t>3</a:t>
            </a:r>
            <a:r>
              <a:rPr lang="ko-KR" altLang="en-US" dirty="0" smtClean="0">
                <a:solidFill>
                  <a:prstClr val="black"/>
                </a:solidFill>
              </a:rPr>
              <a:t>개의 개체로 표현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점</a:t>
            </a:r>
            <a:r>
              <a:rPr lang="en-US" altLang="ko-KR" dirty="0" smtClean="0">
                <a:solidFill>
                  <a:prstClr val="black"/>
                </a:solidFill>
              </a:rPr>
              <a:t>(Point), </a:t>
            </a:r>
            <a:r>
              <a:rPr lang="ko-KR" altLang="en-US" dirty="0" smtClean="0">
                <a:solidFill>
                  <a:prstClr val="black"/>
                </a:solidFill>
              </a:rPr>
              <a:t>선</a:t>
            </a:r>
            <a:r>
              <a:rPr lang="en-US" altLang="ko-KR" dirty="0" smtClean="0">
                <a:solidFill>
                  <a:prstClr val="black"/>
                </a:solidFill>
              </a:rPr>
              <a:t>(Line), </a:t>
            </a:r>
            <a:r>
              <a:rPr lang="ko-KR" altLang="en-US" dirty="0" smtClean="0">
                <a:solidFill>
                  <a:prstClr val="black"/>
                </a:solidFill>
              </a:rPr>
              <a:t>면</a:t>
            </a:r>
            <a:r>
              <a:rPr lang="en-US" altLang="ko-KR" dirty="0" smtClean="0">
                <a:solidFill>
                  <a:prstClr val="black"/>
                </a:solidFill>
              </a:rPr>
              <a:t>(Polygon)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01</a:t>
            </a:r>
            <a:r>
              <a:rPr lang="en-US" dirty="0" smtClean="0"/>
              <a:t> </a:t>
            </a:r>
            <a:r>
              <a:rPr lang="ko-KR" altLang="en-US" dirty="0" smtClean="0"/>
              <a:t>지리정보시스템의 개념</a:t>
            </a:r>
            <a:endParaRPr lang="x-none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312" y="4586898"/>
            <a:ext cx="7377113" cy="22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9140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맑은 고딕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10254</TotalTime>
  <Words>1780</Words>
  <Application>Microsoft Office PowerPoint</Application>
  <PresentationFormat>사용자 지정</PresentationFormat>
  <Paragraphs>353</Paragraphs>
  <Slides>50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1" baseType="lpstr">
      <vt:lpstr>Office 테마</vt:lpstr>
      <vt:lpstr>이것이 MySQL이다</vt:lpstr>
      <vt:lpstr>Contents</vt:lpstr>
      <vt:lpstr>PowerPoint 프레젠테이션</vt:lpstr>
      <vt:lpstr>SECTION 01 지리정보시스템의 개념</vt:lpstr>
      <vt:lpstr>SECTION 01 지리정보시스템의 개념</vt:lpstr>
      <vt:lpstr>SECTION 01 지리정보시스템의 개념</vt:lpstr>
      <vt:lpstr>SECTION 01 지리정보시스템의 개념</vt:lpstr>
      <vt:lpstr>SECTION 01 지리정보시스템의 개념</vt:lpstr>
      <vt:lpstr>SECTION 01 지리정보시스템의 개념</vt:lpstr>
      <vt:lpstr>SECTION 02 MySQL에서 공간 데이터의 저장</vt:lpstr>
      <vt:lpstr>SECTION 02 MySQL에서 공간 데이터의 저장</vt:lpstr>
      <vt:lpstr>SECTION 02 MySQL에서 공간 데이터의 저장</vt:lpstr>
      <vt:lpstr>SECTION 02 MySQL에서 공간 데이터의 저장</vt:lpstr>
      <vt:lpstr>SECTION 02 MySQL에서 공간 데이터의 저장</vt:lpstr>
      <vt:lpstr>SECTION 02 MySQL에서 공간 데이터의 저장</vt:lpstr>
      <vt:lpstr>SECTION 02 MySQL에서 공간 데이터의 저장</vt:lpstr>
      <vt:lpstr>SECTION 02 MySQL에서 공간 데이터의 저장</vt:lpstr>
      <vt:lpstr>SECTION 02 MySQL에서 공간 데이터의 저장</vt:lpstr>
      <vt:lpstr>SECTION 02 MySQL에서 공간 데이터의 저장</vt:lpstr>
      <vt:lpstr>SECTION 02 MySQL에서 공간 데이터의 저장</vt:lpstr>
      <vt:lpstr>SECTION 02 MySQL에서 공간 데이터의 저장</vt:lpstr>
      <vt:lpstr>SECTION 02 MySQL에서 공간 데이터의 저장</vt:lpstr>
      <vt:lpstr>SECTION 02 MySQL에서 공간 데이터의 저장</vt:lpstr>
      <vt:lpstr>SECTION 02 MySQL에서 공간 데이터의 저장</vt:lpstr>
      <vt:lpstr>SECTION 02 MySQL에서 공간 데이터의 저장</vt:lpstr>
      <vt:lpstr>SECTION 02 MySQL에서 공간 데이터의 저장</vt:lpstr>
      <vt:lpstr>SECTION 02 MySQL에서 공간 데이터의 저장</vt:lpstr>
      <vt:lpstr>SECTION 03 MySQL에서 진행하는 GIS 응용 프로젝트 </vt:lpstr>
      <vt:lpstr>SECTION 03 MySQL에서 진행하는 GIS 응용 프로젝트 </vt:lpstr>
      <vt:lpstr>SECTION 03 MySQL에서 진행하는 GIS 응용 프로젝트 </vt:lpstr>
      <vt:lpstr>SECTION 03 MySQL에서 진행하는 GIS 응용 프로젝트 </vt:lpstr>
      <vt:lpstr>SECTION 03 MySQL에서 진행하는 GIS 응용 프로젝트 </vt:lpstr>
      <vt:lpstr>SECTION 03 MySQL에서 진행하는 GIS 응용 프로젝트 </vt:lpstr>
      <vt:lpstr>SECTION 03 MySQL에서 진행하는 GIS 응용 프로젝트 </vt:lpstr>
      <vt:lpstr>SECTION 03 MySQL에서 진행하는 GIS 응용 프로젝트 </vt:lpstr>
      <vt:lpstr>SECTION 03 MySQL에서 진행하는 GIS 응용 프로젝트 </vt:lpstr>
      <vt:lpstr>SECTION 03 MySQL에서 진행하는 GIS 응용 프로젝트 </vt:lpstr>
      <vt:lpstr>SECTION 03 MySQL에서 진행하는 GIS 응용 프로젝트 </vt:lpstr>
      <vt:lpstr>SECTION 03 MySQL에서 진행하는 GIS 응용 프로젝트 </vt:lpstr>
      <vt:lpstr>SECTION 03 MySQL에서 진행하는 GIS 응용 프로젝트 </vt:lpstr>
      <vt:lpstr>SECTION 03 MySQL에서 진행하는 GIS 응용 프로젝트 </vt:lpstr>
      <vt:lpstr>SECTION 03 MySQL에서 진행하는 GIS 응용 프로젝트 </vt:lpstr>
      <vt:lpstr>SECTION 03 MySQL에서 진행하는 GIS 응용 프로젝트 </vt:lpstr>
      <vt:lpstr>SECTION 03 MySQL에서 진행하는 GIS 응용 프로젝트 </vt:lpstr>
      <vt:lpstr>SECTION 03 MySQL에서 진행하는 GIS 응용 프로젝트 </vt:lpstr>
      <vt:lpstr>SECTION 03 MySQL에서 진행하는 GIS 응용 프로젝트 </vt:lpstr>
      <vt:lpstr>SECTION 03 MySQL에서 진행하는 GIS 응용 프로젝트 </vt:lpstr>
      <vt:lpstr>SECTION 03 MySQL에서 진행하는 GIS 응용 프로젝트 </vt:lpstr>
      <vt:lpstr>SECTION 03 MySQL에서 진행하는 GIS 응용 프로젝트 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파이썬으로 배우는 머신러닝 교과서</dc:title>
  <dc:creator>마케팅팀</dc:creator>
  <cp:lastModifiedBy>USER</cp:lastModifiedBy>
  <cp:revision>217</cp:revision>
  <dcterms:created xsi:type="dcterms:W3CDTF">2020-01-31T07:25:46Z</dcterms:created>
  <dcterms:modified xsi:type="dcterms:W3CDTF">2020-05-10T03:25:59Z</dcterms:modified>
</cp:coreProperties>
</file>